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85" r:id="rId3"/>
    <p:sldId id="261" r:id="rId4"/>
    <p:sldId id="292" r:id="rId5"/>
    <p:sldId id="297" r:id="rId6"/>
    <p:sldId id="298" r:id="rId7"/>
    <p:sldId id="293" r:id="rId8"/>
    <p:sldId id="291" r:id="rId9"/>
    <p:sldId id="295" r:id="rId10"/>
    <p:sldId id="296" r:id="rId11"/>
    <p:sldId id="290" r:id="rId12"/>
    <p:sldId id="277" r:id="rId13"/>
    <p:sldId id="264" r:id="rId14"/>
    <p:sldId id="265" r:id="rId15"/>
    <p:sldId id="275" r:id="rId16"/>
    <p:sldId id="279" r:id="rId17"/>
    <p:sldId id="278" r:id="rId18"/>
    <p:sldId id="263" r:id="rId19"/>
    <p:sldId id="266" r:id="rId20"/>
    <p:sldId id="274" r:id="rId21"/>
    <p:sldId id="271" r:id="rId22"/>
    <p:sldId id="267" r:id="rId23"/>
    <p:sldId id="273" r:id="rId24"/>
    <p:sldId id="299" r:id="rId25"/>
    <p:sldId id="270" r:id="rId26"/>
    <p:sldId id="272" r:id="rId27"/>
    <p:sldId id="280" r:id="rId28"/>
    <p:sldId id="281" r:id="rId29"/>
    <p:sldId id="262" r:id="rId30"/>
    <p:sldId id="282" r:id="rId31"/>
    <p:sldId id="268" r:id="rId32"/>
    <p:sldId id="288" r:id="rId33"/>
    <p:sldId id="289" r:id="rId34"/>
    <p:sldId id="283" r:id="rId35"/>
    <p:sldId id="284" r:id="rId36"/>
    <p:sldId id="286" r:id="rId37"/>
    <p:sldId id="287"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1" clrIdx="0">
    <p:extLst>
      <p:ext uri="{19B8F6BF-5375-455C-9EA6-DF929625EA0E}">
        <p15:presenceInfo xmlns:p15="http://schemas.microsoft.com/office/powerpoint/2012/main" userId="Ute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24T22:25:15.218" idx="1">
    <p:pos x="18" y="10"/>
    <p:text/>
    <p:extLst mod="1">
      <p:ext uri="{C676402C-5697-4E1C-873F-D02D1690AC5C}">
        <p15:threadingInfo xmlns:p15="http://schemas.microsoft.com/office/powerpoint/2012/main" timeZoneBias="-120"/>
      </p:ext>
    </p:extLst>
  </p:cm>
</p:cmLst>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1-04-25T08:53:41.971"/>
    </inkml:context>
    <inkml:brush xml:id="br0">
      <inkml:brushProperty name="width" value="0.05292" units="cm"/>
      <inkml:brushProperty name="height" value="0.05292" units="cm"/>
      <inkml:brushProperty name="color" value="#0070C0"/>
    </inkml:brush>
  </inkml:definitions>
  <inkml:trace contextRef="#ctx0" brushRef="#br0">174 223 0</inkml:trace>
  <inkml:trace contextRef="#ctx0" brushRef="#br0" timeOffset="1703.603">124 0 0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1-04-25T08:53:18.820"/>
    </inkml:context>
    <inkml:brush xml:id="br0">
      <inkml:brushProperty name="width" value="0.05292" units="cm"/>
      <inkml:brushProperty name="height" value="0.05292" units="cm"/>
      <inkml:brushProperty name="color" value="#0070C0"/>
    </inkml:brush>
  </inkml:definitions>
  <inkml:trace contextRef="#ctx0" brushRef="#br0">11286 17438 0</inkml:trace>
  <inkml:trace contextRef="#ctx0" brushRef="#br0" timeOffset="8143.232">74 248 0</inkml:trace>
  <inkml:trace contextRef="#ctx0" brushRef="#br0" timeOffset="17023.1698">33710 18951 0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386376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8B72FF0-8B9D-4F0B-AE95-55F8F80B97C5}" type="datetimeFigureOut">
              <a:rPr lang="it-IT" smtClean="0"/>
              <a:t>26/04/2021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169066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1730163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smtClean="0"/>
              <a:t>Fare clic per modificare lo stile del titolo</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07076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3077935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3925823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1861581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20982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4089676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170155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24167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8B72FF0-8B9D-4F0B-AE95-55F8F80B97C5}" type="datetimeFigureOut">
              <a:rPr lang="it-IT" smtClean="0"/>
              <a:t>26/04/2021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28790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8B72FF0-8B9D-4F0B-AE95-55F8F80B97C5}" type="datetimeFigureOut">
              <a:rPr lang="it-IT" smtClean="0"/>
              <a:t>26/04/2021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88008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21369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2330250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Date Placeholder 4"/>
          <p:cNvSpPr>
            <a:spLocks noGrp="1"/>
          </p:cNvSpPr>
          <p:nvPr>
            <p:ph type="dt" sz="half" idx="10"/>
          </p:nvPr>
        </p:nvSpPr>
        <p:spPr/>
        <p:txBody>
          <a:bodyPr/>
          <a:lstStyle/>
          <a:p>
            <a:fld id="{B8B72FF0-8B9D-4F0B-AE95-55F8F80B97C5}" type="datetimeFigureOut">
              <a:rPr lang="it-IT" smtClean="0"/>
              <a:t>26/04/2021</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417758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8B72FF0-8B9D-4F0B-AE95-55F8F80B97C5}" type="datetimeFigureOut">
              <a:rPr lang="it-IT" smtClean="0"/>
              <a:t>26/04/2021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152B158-7C43-4151-AC12-27B68A6BA549}" type="slidenum">
              <a:rPr lang="it-IT" smtClean="0"/>
              <a:t>‹N›</a:t>
            </a:fld>
            <a:endParaRPr lang="it-IT"/>
          </a:p>
        </p:txBody>
      </p:sp>
    </p:spTree>
    <p:extLst>
      <p:ext uri="{BB962C8B-B14F-4D97-AF65-F5344CB8AC3E}">
        <p14:creationId xmlns:p14="http://schemas.microsoft.com/office/powerpoint/2010/main" val="1191963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8B72FF0-8B9D-4F0B-AE95-55F8F80B97C5}" type="datetimeFigureOut">
              <a:rPr lang="it-IT" smtClean="0"/>
              <a:t>26/04/2021</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152B158-7C43-4151-AC12-27B68A6BA549}" type="slidenum">
              <a:rPr lang="it-IT" smtClean="0"/>
              <a:t>‹N›</a:t>
            </a:fld>
            <a:endParaRPr lang="it-IT"/>
          </a:p>
        </p:txBody>
      </p:sp>
    </p:spTree>
    <p:extLst>
      <p:ext uri="{BB962C8B-B14F-4D97-AF65-F5344CB8AC3E}">
        <p14:creationId xmlns:p14="http://schemas.microsoft.com/office/powerpoint/2010/main" val="1122884470"/>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t.wikipedia.org/wiki/Occupazione_militare" TargetMode="External"/><Relationship Id="rId7" Type="http://schemas.openxmlformats.org/officeDocument/2006/relationships/hyperlink" Target="https://it.wikipedia.org/wiki/1965" TargetMode="External"/><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hyperlink" Target="https://it.wikipedia.org/wiki/Assemblea_Generale_dell'ONU" TargetMode="External"/><Relationship Id="rId5" Type="http://schemas.openxmlformats.org/officeDocument/2006/relationships/hyperlink" Target="https://it.wikipedia.org/wiki/Guerra" TargetMode="External"/><Relationship Id="rId4" Type="http://schemas.openxmlformats.org/officeDocument/2006/relationships/hyperlink" Target="https://it.wikipedia.org/wiki/Colonizzazion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focusjunior.it/scuola/storia/25-aprile-chi-erano-i-partigiani/"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focusjunior.it/scuola/storia/verita-storiche-ecco-le-bufale-sulle-cose-buone-del-fascismo/" TargetMode="External"/><Relationship Id="rId2" Type="http://schemas.openxmlformats.org/officeDocument/2006/relationships/hyperlink" Target="https://www.focusjunior.it/scuola/storia/seconda-guerra-mondiale-date-personaggi-ed-eventi/" TargetMode="Externa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hyperlink" Target="https://www.focusjunior.it/scuola/storia/bella-ciao-significato-e-valor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32187" y="0"/>
            <a:ext cx="9166198" cy="1981200"/>
          </a:xfrm>
        </p:spPr>
        <p:txBody>
          <a:bodyPr>
            <a:normAutofit/>
          </a:bodyPr>
          <a:lstStyle/>
          <a:p>
            <a:pPr algn="ctr"/>
            <a:r>
              <a:rPr lang="it-IT" sz="1600" b="1" smtClean="0">
                <a:solidFill>
                  <a:schemeClr val="bg1">
                    <a:lumMod val="95000"/>
                    <a:lumOff val="5000"/>
                  </a:schemeClr>
                </a:solidFill>
              </a:rPr>
              <a:t>ISTITUTO COMPRENSIVO CAMPORA S.G.-AIELLO</a:t>
            </a:r>
            <a:br>
              <a:rPr lang="it-IT" sz="1600" b="1" smtClean="0">
                <a:solidFill>
                  <a:schemeClr val="bg1">
                    <a:lumMod val="95000"/>
                    <a:lumOff val="5000"/>
                  </a:schemeClr>
                </a:solidFill>
              </a:rPr>
            </a:br>
            <a:r>
              <a:rPr lang="it-IT" sz="1600" b="1" smtClean="0">
                <a:solidFill>
                  <a:schemeClr val="bg1">
                    <a:lumMod val="95000"/>
                    <a:lumOff val="5000"/>
                  </a:schemeClr>
                </a:solidFill>
              </a:rPr>
              <a:t>SCUOLA SECONDARIA PRIMO GRADO</a:t>
            </a:r>
            <a:br>
              <a:rPr lang="it-IT" sz="1600" b="1" smtClean="0">
                <a:solidFill>
                  <a:schemeClr val="bg1">
                    <a:lumMod val="95000"/>
                    <a:lumOff val="5000"/>
                  </a:schemeClr>
                </a:solidFill>
              </a:rPr>
            </a:br>
            <a:r>
              <a:rPr lang="it-IT" sz="1600" b="1" smtClean="0">
                <a:solidFill>
                  <a:schemeClr val="bg1">
                    <a:lumMod val="95000"/>
                    <a:lumOff val="5000"/>
                  </a:schemeClr>
                </a:solidFill>
              </a:rPr>
              <a:t>PLESSO CAMPORA</a:t>
            </a:r>
            <a:br>
              <a:rPr lang="it-IT" sz="1600" b="1" smtClean="0">
                <a:solidFill>
                  <a:schemeClr val="bg1">
                    <a:lumMod val="95000"/>
                    <a:lumOff val="5000"/>
                  </a:schemeClr>
                </a:solidFill>
              </a:rPr>
            </a:br>
            <a:r>
              <a:rPr lang="it-IT" sz="1600" b="1" smtClean="0">
                <a:solidFill>
                  <a:schemeClr val="bg1">
                    <a:lumMod val="95000"/>
                    <a:lumOff val="5000"/>
                  </a:schemeClr>
                </a:solidFill>
              </a:rPr>
              <a:t>A.S.2020/2021</a:t>
            </a:r>
            <a:endParaRPr lang="it-IT" sz="1600" b="1" dirty="0">
              <a:solidFill>
                <a:schemeClr val="bg1">
                  <a:lumMod val="95000"/>
                  <a:lumOff val="5000"/>
                </a:schemeClr>
              </a:solidFill>
            </a:endParaRPr>
          </a:p>
        </p:txBody>
      </p:sp>
      <p:sp>
        <p:nvSpPr>
          <p:cNvPr id="3" name="Sottotitolo 2"/>
          <p:cNvSpPr>
            <a:spLocks noGrp="1"/>
          </p:cNvSpPr>
          <p:nvPr>
            <p:ph type="subTitle" idx="1"/>
          </p:nvPr>
        </p:nvSpPr>
        <p:spPr>
          <a:xfrm>
            <a:off x="2927798" y="5886803"/>
            <a:ext cx="9144000" cy="712385"/>
          </a:xfrm>
        </p:spPr>
        <p:txBody>
          <a:bodyPr>
            <a:normAutofit/>
          </a:bodyPr>
          <a:lstStyle/>
          <a:p>
            <a:r>
              <a:rPr lang="it-IT" sz="1400" smtClean="0">
                <a:solidFill>
                  <a:schemeClr val="bg1">
                    <a:lumMod val="95000"/>
                    <a:lumOff val="5000"/>
                  </a:schemeClr>
                </a:solidFill>
              </a:rPr>
              <a:t>                                                                                                                           docente di potenziamento</a:t>
            </a:r>
          </a:p>
          <a:p>
            <a:r>
              <a:rPr lang="it-IT" sz="1400" smtClean="0">
                <a:solidFill>
                  <a:schemeClr val="bg1">
                    <a:lumMod val="95000"/>
                    <a:lumOff val="5000"/>
                  </a:schemeClr>
                </a:solidFill>
              </a:rPr>
              <a:t>                                                                                                                           Concetta dattilo</a:t>
            </a:r>
            <a:endParaRPr lang="it-IT" sz="1400" dirty="0">
              <a:solidFill>
                <a:schemeClr val="bg1">
                  <a:lumMod val="95000"/>
                  <a:lumOff val="5000"/>
                </a:schemeClr>
              </a:solidFill>
            </a:endParaRPr>
          </a:p>
        </p:txBody>
      </p:sp>
      <p:pic>
        <p:nvPicPr>
          <p:cNvPr id="4" name="Immagine 3"/>
          <p:cNvPicPr>
            <a:picLocks noChangeAspect="1"/>
          </p:cNvPicPr>
          <p:nvPr/>
        </p:nvPicPr>
        <p:blipFill>
          <a:blip r:embed="rId2"/>
          <a:stretch>
            <a:fillRect/>
          </a:stretch>
        </p:blipFill>
        <p:spPr>
          <a:xfrm>
            <a:off x="3116345" y="2145368"/>
            <a:ext cx="5760000" cy="3577267"/>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put penna 4"/>
              <p14:cNvContentPartPr/>
              <p14:nvPr/>
            </p14:nvContentPartPr>
            <p14:xfrm>
              <a:off x="44640" y="0"/>
              <a:ext cx="18360" cy="80640"/>
            </p14:xfrm>
          </p:contentPart>
        </mc:Choice>
        <mc:Fallback xmlns="">
          <p:pic>
            <p:nvPicPr>
              <p:cNvPr id="5" name="Input penna 4"/>
              <p:cNvPicPr/>
              <p:nvPr/>
            </p:nvPicPr>
            <p:blipFill>
              <a:blip r:embed="rId4"/>
              <a:stretch>
                <a:fillRect/>
              </a:stretch>
            </p:blipFill>
            <p:spPr>
              <a:xfrm>
                <a:off x="35280" y="-9360"/>
                <a:ext cx="37080" cy="99360"/>
              </a:xfrm>
              <a:prstGeom prst="rect">
                <a:avLst/>
              </a:prstGeom>
            </p:spPr>
          </p:pic>
        </mc:Fallback>
      </mc:AlternateContent>
      <p:pic>
        <p:nvPicPr>
          <p:cNvPr id="9" name="Immagine 8"/>
          <p:cNvPicPr>
            <a:picLocks noChangeAspect="1"/>
          </p:cNvPicPr>
          <p:nvPr/>
        </p:nvPicPr>
        <p:blipFill>
          <a:blip r:embed="rId5"/>
          <a:stretch>
            <a:fillRect/>
          </a:stretch>
        </p:blipFill>
        <p:spPr>
          <a:xfrm>
            <a:off x="9798260" y="3367"/>
            <a:ext cx="2000250" cy="2395470"/>
          </a:xfrm>
          <a:prstGeom prst="rect">
            <a:avLst/>
          </a:prstGeom>
        </p:spPr>
      </p:pic>
    </p:spTree>
    <p:extLst>
      <p:ext uri="{BB962C8B-B14F-4D97-AF65-F5344CB8AC3E}">
        <p14:creationId xmlns:p14="http://schemas.microsoft.com/office/powerpoint/2010/main" val="581410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304878" y="0"/>
            <a:ext cx="5429250" cy="5419725"/>
          </a:xfrm>
          <a:prstGeom prst="rect">
            <a:avLst/>
          </a:prstGeom>
        </p:spPr>
      </p:pic>
      <p:sp>
        <p:nvSpPr>
          <p:cNvPr id="3" name="Rettangolo 2"/>
          <p:cNvSpPr/>
          <p:nvPr/>
        </p:nvSpPr>
        <p:spPr>
          <a:xfrm>
            <a:off x="208878" y="0"/>
            <a:ext cx="6096000" cy="6001643"/>
          </a:xfrm>
          <a:prstGeom prst="rect">
            <a:avLst/>
          </a:prstGeom>
        </p:spPr>
        <p:txBody>
          <a:bodyPr>
            <a:spAutoFit/>
          </a:bodyPr>
          <a:lstStyle/>
          <a:p>
            <a:pPr algn="ctr"/>
            <a:r>
              <a:rPr lang="it-IT" sz="1600" dirty="0">
                <a:solidFill>
                  <a:srgbClr val="000000"/>
                </a:solidFill>
                <a:latin typeface="Times New Roman" panose="02020603050405020304" pitchFamily="18" charset="0"/>
              </a:rPr>
              <a:t>Legge 20 luglio 2000, n. 211</a:t>
            </a:r>
          </a:p>
          <a:p>
            <a:pPr algn="ctr"/>
            <a:r>
              <a:rPr lang="it-IT" sz="1600" b="1" dirty="0">
                <a:solidFill>
                  <a:srgbClr val="000000"/>
                </a:solidFill>
                <a:latin typeface="Times New Roman" panose="02020603050405020304" pitchFamily="18" charset="0"/>
              </a:rPr>
              <a:t>"Istituzione del "Giorno della Memoria" in ricordo dello sterminio e delle persecuzioni del popolo ebraico e dei deportati militari e politici italiani nei campi nazisti"</a:t>
            </a:r>
          </a:p>
          <a:p>
            <a:pPr algn="ctr"/>
            <a:r>
              <a:rPr lang="it-IT" sz="1600" dirty="0">
                <a:solidFill>
                  <a:srgbClr val="000000"/>
                </a:solidFill>
                <a:latin typeface="Times New Roman" panose="02020603050405020304" pitchFamily="18" charset="0"/>
              </a:rPr>
              <a:t>pubblicata nella </a:t>
            </a:r>
            <a:r>
              <a:rPr lang="it-IT" sz="1600" i="1" dirty="0">
                <a:solidFill>
                  <a:srgbClr val="000000"/>
                </a:solidFill>
                <a:latin typeface="Times New Roman" panose="02020603050405020304" pitchFamily="18" charset="0"/>
              </a:rPr>
              <a:t>Gazzetta Ufficiale</a:t>
            </a:r>
            <a:r>
              <a:rPr lang="it-IT" sz="1600" dirty="0">
                <a:solidFill>
                  <a:srgbClr val="000000"/>
                </a:solidFill>
                <a:latin typeface="Times New Roman" panose="02020603050405020304" pitchFamily="18" charset="0"/>
              </a:rPr>
              <a:t> n. 177 del 31 luglio 2000</a:t>
            </a:r>
            <a:br>
              <a:rPr lang="it-IT" sz="1600" dirty="0">
                <a:solidFill>
                  <a:srgbClr val="000000"/>
                </a:solidFill>
                <a:latin typeface="Times New Roman" panose="02020603050405020304" pitchFamily="18" charset="0"/>
              </a:rPr>
            </a:br>
            <a:endParaRPr lang="it-IT" sz="1600" dirty="0">
              <a:solidFill>
                <a:srgbClr val="000000"/>
              </a:solidFill>
              <a:latin typeface="Times New Roman" panose="02020603050405020304" pitchFamily="18" charset="0"/>
            </a:endParaRPr>
          </a:p>
          <a:p>
            <a:pPr algn="ctr"/>
            <a:r>
              <a:rPr lang="it-IT" sz="1600" dirty="0">
                <a:solidFill>
                  <a:srgbClr val="000000"/>
                </a:solidFill>
                <a:latin typeface="Times New Roman" panose="02020603050405020304" pitchFamily="18" charset="0"/>
              </a:rPr>
              <a:t>Art. 1.</a:t>
            </a:r>
          </a:p>
          <a:p>
            <a:r>
              <a:rPr lang="it-IT" sz="1600" dirty="0">
                <a:solidFill>
                  <a:srgbClr val="000000"/>
                </a:solidFill>
                <a:latin typeface="Times New Roman" panose="02020603050405020304" pitchFamily="18" charset="0"/>
              </a:rPr>
              <a:t>1. La Repubblica italiana riconosce il giorno 27 gennaio, data dell’abbattimento dei cancelli di Auschwitz, "Giorno della Memoria", al fine di ricordare la </a:t>
            </a:r>
            <a:r>
              <a:rPr lang="it-IT" sz="1600" i="1" dirty="0">
                <a:solidFill>
                  <a:srgbClr val="000000"/>
                </a:solidFill>
                <a:latin typeface="Times New Roman" panose="02020603050405020304" pitchFamily="18" charset="0"/>
              </a:rPr>
              <a:t>Shoah</a:t>
            </a:r>
            <a:r>
              <a:rPr lang="it-IT" sz="1600" dirty="0">
                <a:solidFill>
                  <a:srgbClr val="000000"/>
                </a:solidFill>
                <a:latin typeface="Times New Roman" panose="02020603050405020304" pitchFamily="18" charset="0"/>
              </a:rPr>
              <a:t> (sterminio del popolo ebraico), le leggi razziali, la persecuzione italiana dei cittadini ebrei, gli italiani che hanno subìto la deportazione, la prigionia, la morte, </a:t>
            </a:r>
            <a:r>
              <a:rPr lang="it-IT" sz="1600" dirty="0" err="1">
                <a:solidFill>
                  <a:srgbClr val="000000"/>
                </a:solidFill>
                <a:latin typeface="Times New Roman" panose="02020603050405020304" pitchFamily="18" charset="0"/>
              </a:rPr>
              <a:t>nonchè</a:t>
            </a:r>
            <a:r>
              <a:rPr lang="it-IT" sz="1600" dirty="0">
                <a:solidFill>
                  <a:srgbClr val="000000"/>
                </a:solidFill>
                <a:latin typeface="Times New Roman" panose="02020603050405020304" pitchFamily="18" charset="0"/>
              </a:rPr>
              <a:t> coloro che, anche in campi e schieramenti diversi, si sono opposti al progetto di sterminio, ed a rischio della propria vita hanno salvato altre vite e protetto i perseguitati.</a:t>
            </a:r>
          </a:p>
          <a:p>
            <a:pPr algn="ctr"/>
            <a:r>
              <a:rPr lang="it-IT" sz="1600" dirty="0">
                <a:solidFill>
                  <a:srgbClr val="000000"/>
                </a:solidFill>
                <a:latin typeface="Times New Roman" panose="02020603050405020304" pitchFamily="18" charset="0"/>
              </a:rPr>
              <a:t>Art. 2.</a:t>
            </a:r>
          </a:p>
          <a:p>
            <a:r>
              <a:rPr lang="it-IT" sz="1600" dirty="0">
                <a:solidFill>
                  <a:srgbClr val="000000"/>
                </a:solidFill>
                <a:latin typeface="Times New Roman" panose="02020603050405020304" pitchFamily="18" charset="0"/>
              </a:rPr>
              <a:t>1. In occasione del "Giorno della Memoria" di cui all’articolo 1, sono organizzati cerimonie, iniziative, incontri e momenti comuni di narrazione dei fatti e di riflessione, in modo particolare nelle scuole di ogni ordine e grado, su quanto è accaduto al popolo ebraico e ai deportati militari e politici italiani nei campi nazisti in modo da conservare nel futuro dell’Italia la memoria di un tragico ed oscuro periodo della storia nel nostro Paese e in Europa, e </a:t>
            </a:r>
            <a:r>
              <a:rPr lang="it-IT" sz="1600" dirty="0" err="1">
                <a:solidFill>
                  <a:srgbClr val="000000"/>
                </a:solidFill>
                <a:latin typeface="Times New Roman" panose="02020603050405020304" pitchFamily="18" charset="0"/>
              </a:rPr>
              <a:t>affinchè</a:t>
            </a:r>
            <a:r>
              <a:rPr lang="it-IT" sz="1600" dirty="0">
                <a:solidFill>
                  <a:srgbClr val="000000"/>
                </a:solidFill>
                <a:latin typeface="Times New Roman" panose="02020603050405020304" pitchFamily="18" charset="0"/>
              </a:rPr>
              <a:t> simili eventi non possano mai più accadere.</a:t>
            </a:r>
            <a:endParaRPr lang="it-IT" sz="16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013520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110551" y="0"/>
            <a:ext cx="8078266" cy="6284891"/>
          </a:xfrm>
          <a:prstGeom prst="rect">
            <a:avLst/>
          </a:prstGeom>
        </p:spPr>
      </p:pic>
    </p:spTree>
    <p:extLst>
      <p:ext uri="{BB962C8B-B14F-4D97-AF65-F5344CB8AC3E}">
        <p14:creationId xmlns:p14="http://schemas.microsoft.com/office/powerpoint/2010/main" val="1171874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8990" y="4533363"/>
            <a:ext cx="9463804" cy="1286578"/>
          </a:xfrm>
        </p:spPr>
        <p:txBody>
          <a:bodyPr/>
          <a:lstStyle/>
          <a:p>
            <a:r>
              <a:rPr lang="it-IT" sz="2000" dirty="0">
                <a:solidFill>
                  <a:srgbClr val="333333"/>
                </a:solidFill>
                <a:latin typeface="Verdana" panose="020B0604030504040204" pitchFamily="34" charset="0"/>
                <a:ea typeface="Verdana" panose="020B0604030504040204" pitchFamily="34" charset="0"/>
                <a:cs typeface="Verdana" panose="020B0604030504040204" pitchFamily="34" charset="0"/>
              </a:rPr>
              <a:t>Il </a:t>
            </a:r>
            <a:r>
              <a:rPr lang="it-IT" sz="2000" i="1" dirty="0">
                <a:solidFill>
                  <a:srgbClr val="333333"/>
                </a:solidFill>
                <a:latin typeface="Verdana" panose="020B0604030504040204" pitchFamily="34" charset="0"/>
                <a:ea typeface="Verdana" panose="020B0604030504040204" pitchFamily="34" charset="0"/>
                <a:cs typeface="Verdana" panose="020B0604030504040204" pitchFamily="34" charset="0"/>
              </a:rPr>
              <a:t>Manifesto per la Resistenza italiana</a:t>
            </a:r>
            <a:r>
              <a:rPr lang="it-IT" sz="2000" dirty="0">
                <a:solidFill>
                  <a:srgbClr val="333333"/>
                </a:solidFill>
                <a:latin typeface="Verdana" panose="020B0604030504040204" pitchFamily="34" charset="0"/>
                <a:ea typeface="Verdana" panose="020B0604030504040204" pitchFamily="34" charset="0"/>
                <a:cs typeface="Verdana" panose="020B0604030504040204" pitchFamily="34" charset="0"/>
              </a:rPr>
              <a:t> di Guttuso celebra l’azione energica dei civili contro i nazisti e l’opposizione al regime fascista in Italia.</a:t>
            </a:r>
            <a:endParaRPr lang="it-IT" sz="2000" dirty="0">
              <a:latin typeface="Verdana" panose="020B0604030504040204" pitchFamily="34" charset="0"/>
              <a:ea typeface="Verdana" panose="020B0604030504040204" pitchFamily="34" charset="0"/>
              <a:cs typeface="Verdana" panose="020B0604030504040204" pitchFamily="34" charset="0"/>
            </a:endParaRPr>
          </a:p>
        </p:txBody>
      </p:sp>
      <p:pic>
        <p:nvPicPr>
          <p:cNvPr id="4" name="Segnaposto contenuto 3"/>
          <p:cNvPicPr>
            <a:picLocks noGrp="1" noChangeAspect="1"/>
          </p:cNvPicPr>
          <p:nvPr>
            <p:ph idx="1"/>
          </p:nvPr>
        </p:nvPicPr>
        <p:blipFill>
          <a:blip r:embed="rId2"/>
          <a:stretch>
            <a:fillRect/>
          </a:stretch>
        </p:blipFill>
        <p:spPr>
          <a:xfrm>
            <a:off x="6238246" y="0"/>
            <a:ext cx="5430013" cy="4195762"/>
          </a:xfrm>
          <a:prstGeom prst="rect">
            <a:avLst/>
          </a:prstGeom>
        </p:spPr>
      </p:pic>
    </p:spTree>
    <p:extLst>
      <p:ext uri="{BB962C8B-B14F-4D97-AF65-F5344CB8AC3E}">
        <p14:creationId xmlns:p14="http://schemas.microsoft.com/office/powerpoint/2010/main" val="3108214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6" name="Segnaposto contenuto 5"/>
          <p:cNvPicPr>
            <a:picLocks noGrp="1" noChangeAspect="1"/>
          </p:cNvPicPr>
          <p:nvPr>
            <p:ph sz="half" idx="1"/>
          </p:nvPr>
        </p:nvPicPr>
        <p:blipFill>
          <a:blip r:embed="rId2"/>
          <a:stretch>
            <a:fillRect/>
          </a:stretch>
        </p:blipFill>
        <p:spPr>
          <a:xfrm>
            <a:off x="7632901" y="0"/>
            <a:ext cx="4395787" cy="3251050"/>
          </a:xfrm>
          <a:prstGeom prst="rect">
            <a:avLst/>
          </a:prstGeom>
        </p:spPr>
      </p:pic>
      <p:sp>
        <p:nvSpPr>
          <p:cNvPr id="4" name="Segnaposto contenuto 3"/>
          <p:cNvSpPr>
            <a:spLocks noGrp="1"/>
          </p:cNvSpPr>
          <p:nvPr>
            <p:ph sz="half" idx="2"/>
          </p:nvPr>
        </p:nvSpPr>
        <p:spPr>
          <a:xfrm>
            <a:off x="1941336" y="1334876"/>
            <a:ext cx="4396341" cy="4200245"/>
          </a:xfrm>
        </p:spPr>
        <p:txBody>
          <a:bodyPr>
            <a:normAutofit fontScale="92500" lnSpcReduction="10000"/>
          </a:bodyPr>
          <a:lstStyle/>
          <a:p>
            <a:pPr marL="0" indent="0">
              <a:buNone/>
            </a:pPr>
            <a:r>
              <a:rPr lang="it-IT" dirty="0">
                <a:solidFill>
                  <a:srgbClr val="202122"/>
                </a:solidFill>
                <a:latin typeface="Verdana" panose="020B0604030504040204" pitchFamily="34" charset="0"/>
                <a:ea typeface="Verdana" panose="020B0604030504040204" pitchFamily="34" charset="0"/>
                <a:cs typeface="Verdana" panose="020B0604030504040204" pitchFamily="34" charset="0"/>
              </a:rPr>
              <a:t>Per "lotta partigiana" si intende una guerra di </a:t>
            </a:r>
            <a:r>
              <a:rPr lang="it-IT" dirty="0" smtClean="0">
                <a:solidFill>
                  <a:srgbClr val="202122"/>
                </a:solidFill>
                <a:latin typeface="Verdana" panose="020B0604030504040204" pitchFamily="34" charset="0"/>
                <a:ea typeface="Verdana" panose="020B0604030504040204" pitchFamily="34" charset="0"/>
                <a:cs typeface="Verdana" panose="020B0604030504040204" pitchFamily="34" charset="0"/>
              </a:rPr>
              <a:t>difesa e </a:t>
            </a:r>
            <a:r>
              <a:rPr lang="it-IT" dirty="0">
                <a:solidFill>
                  <a:srgbClr val="202122"/>
                </a:solidFill>
                <a:latin typeface="Verdana" panose="020B0604030504040204" pitchFamily="34" charset="0"/>
                <a:ea typeface="Verdana" panose="020B0604030504040204" pitchFamily="34" charset="0"/>
                <a:cs typeface="Verdana" panose="020B0604030504040204" pitchFamily="34" charset="0"/>
              </a:rPr>
              <a:t>di natura civile contro un'</a:t>
            </a:r>
            <a:r>
              <a:rPr lang="it-IT" dirty="0">
                <a:solidFill>
                  <a:srgbClr val="0645AD"/>
                </a:solidFill>
                <a:latin typeface="Verdana" panose="020B0604030504040204" pitchFamily="34" charset="0"/>
                <a:ea typeface="Verdana" panose="020B0604030504040204" pitchFamily="34" charset="0"/>
                <a:cs typeface="Verdana" panose="020B0604030504040204" pitchFamily="34" charset="0"/>
                <a:hlinkClick r:id="rId3" tooltip="Occupazione militare"/>
              </a:rPr>
              <a:t>occupazione militare</a:t>
            </a:r>
            <a:r>
              <a:rPr lang="it-IT" dirty="0">
                <a:solidFill>
                  <a:srgbClr val="202122"/>
                </a:solidFill>
                <a:latin typeface="Verdana" panose="020B0604030504040204" pitchFamily="34" charset="0"/>
                <a:ea typeface="Verdana" panose="020B0604030504040204" pitchFamily="34" charset="0"/>
                <a:cs typeface="Verdana" panose="020B0604030504040204" pitchFamily="34" charset="0"/>
              </a:rPr>
              <a:t>, la conquista o la </a:t>
            </a:r>
            <a:r>
              <a:rPr lang="it-IT" dirty="0">
                <a:solidFill>
                  <a:srgbClr val="0645AD"/>
                </a:solidFill>
                <a:latin typeface="Verdana" panose="020B0604030504040204" pitchFamily="34" charset="0"/>
                <a:ea typeface="Verdana" panose="020B0604030504040204" pitchFamily="34" charset="0"/>
                <a:cs typeface="Verdana" panose="020B0604030504040204" pitchFamily="34" charset="0"/>
                <a:hlinkClick r:id="rId4" tooltip="Colonizzazione"/>
              </a:rPr>
              <a:t>colonizzazione</a:t>
            </a:r>
            <a:r>
              <a:rPr lang="it-IT" dirty="0">
                <a:solidFill>
                  <a:srgbClr val="202122"/>
                </a:solidFill>
                <a:latin typeface="Verdana" panose="020B0604030504040204" pitchFamily="34" charset="0"/>
                <a:ea typeface="Verdana" panose="020B0604030504040204" pitchFamily="34" charset="0"/>
                <a:cs typeface="Verdana" panose="020B0604030504040204" pitchFamily="34" charset="0"/>
              </a:rPr>
              <a:t> di un territorio. Tale forma di </a:t>
            </a:r>
            <a:r>
              <a:rPr lang="it-IT" dirty="0">
                <a:solidFill>
                  <a:srgbClr val="0645AD"/>
                </a:solidFill>
                <a:latin typeface="Verdana" panose="020B0604030504040204" pitchFamily="34" charset="0"/>
                <a:ea typeface="Verdana" panose="020B0604030504040204" pitchFamily="34" charset="0"/>
                <a:cs typeface="Verdana" panose="020B0604030504040204" pitchFamily="34" charset="0"/>
                <a:hlinkClick r:id="rId5" tooltip="Guerra"/>
              </a:rPr>
              <a:t>conflitto</a:t>
            </a:r>
            <a:r>
              <a:rPr lang="it-IT" dirty="0">
                <a:solidFill>
                  <a:srgbClr val="202122"/>
                </a:solidFill>
                <a:latin typeface="Verdana" panose="020B0604030504040204" pitchFamily="34" charset="0"/>
                <a:ea typeface="Verdana" panose="020B0604030504040204" pitchFamily="34" charset="0"/>
                <a:cs typeface="Verdana" panose="020B0604030504040204" pitchFamily="34" charset="0"/>
              </a:rPr>
              <a:t> è sancita come lecita anche dalla XX </a:t>
            </a:r>
            <a:r>
              <a:rPr lang="it-IT" dirty="0">
                <a:solidFill>
                  <a:srgbClr val="0645AD"/>
                </a:solidFill>
                <a:latin typeface="Verdana" panose="020B0604030504040204" pitchFamily="34" charset="0"/>
                <a:ea typeface="Verdana" panose="020B0604030504040204" pitchFamily="34" charset="0"/>
                <a:cs typeface="Verdana" panose="020B0604030504040204" pitchFamily="34" charset="0"/>
                <a:hlinkClick r:id="rId6" tooltip="Assemblea Generale dell'ONU"/>
              </a:rPr>
              <a:t>Assemblea Generale dell'ONU</a:t>
            </a:r>
            <a:r>
              <a:rPr lang="it-IT" dirty="0">
                <a:solidFill>
                  <a:srgbClr val="202122"/>
                </a:solidFill>
                <a:latin typeface="Verdana" panose="020B0604030504040204" pitchFamily="34" charset="0"/>
                <a:ea typeface="Verdana" panose="020B0604030504040204" pitchFamily="34" charset="0"/>
                <a:cs typeface="Verdana" panose="020B0604030504040204" pitchFamily="34" charset="0"/>
              </a:rPr>
              <a:t> (</a:t>
            </a:r>
            <a:r>
              <a:rPr lang="it-IT" dirty="0">
                <a:solidFill>
                  <a:srgbClr val="0645AD"/>
                </a:solidFill>
                <a:latin typeface="Verdana" panose="020B0604030504040204" pitchFamily="34" charset="0"/>
                <a:ea typeface="Verdana" panose="020B0604030504040204" pitchFamily="34" charset="0"/>
                <a:cs typeface="Verdana" panose="020B0604030504040204" pitchFamily="34" charset="0"/>
                <a:hlinkClick r:id="rId7" tooltip="1965"/>
              </a:rPr>
              <a:t>1965</a:t>
            </a:r>
            <a:r>
              <a:rPr lang="it-IT" dirty="0">
                <a:solidFill>
                  <a:srgbClr val="202122"/>
                </a:solidFill>
                <a:latin typeface="Verdana" panose="020B0604030504040204" pitchFamily="34" charset="0"/>
                <a:ea typeface="Verdana" panose="020B0604030504040204" pitchFamily="34" charset="0"/>
                <a:cs typeface="Verdana" panose="020B0604030504040204" pitchFamily="34" charset="0"/>
              </a:rPr>
              <a:t>) laddove dichiara «la legittimità della lotta da parte dei popoli sotto oppressione coloniale, per esercitare il loro diritto all'autodeterminazione e all'indipendenza», invitando «tutti gli Stati a fornire assistenza morale e materiale ai movimenti di liberazione nazionale nei territori coloniali».</a:t>
            </a:r>
            <a:endParaRPr lang="it-IT"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88323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p:txBody>
          <a:bodyPr/>
          <a:lstStyle/>
          <a:p>
            <a:endParaRPr lang="it-IT"/>
          </a:p>
        </p:txBody>
      </p:sp>
      <p:pic>
        <p:nvPicPr>
          <p:cNvPr id="8" name="Segnaposto contenuto 7"/>
          <p:cNvPicPr>
            <a:picLocks noGrp="1" noChangeAspect="1"/>
          </p:cNvPicPr>
          <p:nvPr>
            <p:ph sz="half" idx="1"/>
          </p:nvPr>
        </p:nvPicPr>
        <p:blipFill>
          <a:blip r:embed="rId2"/>
          <a:stretch>
            <a:fillRect/>
          </a:stretch>
        </p:blipFill>
        <p:spPr>
          <a:xfrm>
            <a:off x="2017329" y="3275235"/>
            <a:ext cx="6662285" cy="1371600"/>
          </a:xfrm>
          <a:prstGeom prst="rect">
            <a:avLst/>
          </a:prstGeom>
        </p:spPr>
      </p:pic>
      <p:pic>
        <p:nvPicPr>
          <p:cNvPr id="4100" name="Picture 4" descr="25 aprile 1945 a Milano. La storia? No, la geografia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036875" y="0"/>
            <a:ext cx="3520787" cy="262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1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91166" y="0"/>
            <a:ext cx="6096000" cy="7017306"/>
          </a:xfrm>
          <a:prstGeom prst="rect">
            <a:avLst/>
          </a:prstGeom>
        </p:spPr>
        <p:txBody>
          <a:bodyPr>
            <a:spAutoFit/>
          </a:bodyPr>
          <a:lstStyle/>
          <a:p>
            <a:pPr fontAlgn="base"/>
            <a:r>
              <a:rPr lang="it-IT" b="1"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CHI ERANO I PARTIGIANI?</a:t>
            </a:r>
            <a:endPar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fontAlgn="base"/>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I partigiani si nascondevano fra i monti, soprattutto sugli Appennini, mentre le donne tenevano i contatti, portando in bici o a piedi i messaggi e gli ordini. Ognuno aveva un suo compito, un nome di battaglia e una propria brigata. </a:t>
            </a:r>
            <a:r>
              <a:rPr lang="it-IT" b="1"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Armando </a:t>
            </a:r>
            <a:r>
              <a:rPr lang="it-IT" b="1" i="0" dirty="0" err="1"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Gasiani</a:t>
            </a:r>
            <a:r>
              <a:rPr lang="it-IT" b="1"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90 anni, è stato uno di loro, catturato e sopravvissuto al campo di concentramento di Mauthausen, in Austria</a:t>
            </a:r>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p>
            <a:pPr fontAlgn="base"/>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«Io e mio fratello avevamo deciso che non avremmo mai ammazzato nessuno. Andavamo a lavorare per la Todt, un’azienda tedesca e, la sera, oltre al latte e al pane, portavamo alle brigate, le notizie dei nemici che raccoglievamo di giorno in fabbrica».</a:t>
            </a:r>
          </a:p>
          <a:p>
            <a:pPr fontAlgn="base"/>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Nel 1945, a metà aprile, i </a:t>
            </a:r>
            <a:r>
              <a:rPr lang="it-IT" b="0" i="0" u="none" strike="noStrike" dirty="0" smtClean="0">
                <a:solidFill>
                  <a:srgbClr val="0075BE"/>
                </a:solidFill>
                <a:effectLst/>
                <a:latin typeface="Verdana" panose="020B0604030504040204" pitchFamily="34" charset="0"/>
                <a:ea typeface="Verdana" panose="020B0604030504040204" pitchFamily="34" charset="0"/>
                <a:cs typeface="Verdana" panose="020B0604030504040204" pitchFamily="34" charset="0"/>
                <a:hlinkClick r:id="rId2"/>
              </a:rPr>
              <a:t>partigiani</a:t>
            </a:r>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come Armando proclamarono l’insurrezione generale e cominciarono una serie di attacchi per liberare le maggiori città. I combattimenti proseguirono fino all’inizio di maggio ma, fin dal 1946, la </a:t>
            </a:r>
            <a:r>
              <a:rPr lang="it-IT" b="1"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festa della Liberazione</a:t>
            </a:r>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si celebra il 25 aprile, cioè il giorno in cui le città di Milano e Torino furono liberate dall’occupazione straniera.</a:t>
            </a:r>
          </a:p>
          <a:p>
            <a:pPr fontAlgn="base"/>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A introdurre la ricorrenza fu il decreto il 22 aprile del 1946</a:t>
            </a:r>
            <a:r>
              <a:rPr lang="it-IT" b="0" i="0" dirty="0" smtClean="0">
                <a:solidFill>
                  <a:srgbClr val="000000"/>
                </a:solidFill>
                <a:effectLst/>
                <a:latin typeface="Montserrat"/>
              </a:rPr>
              <a:t>.</a:t>
            </a:r>
            <a:endParaRPr lang="it-IT" b="0" i="0" dirty="0">
              <a:solidFill>
                <a:srgbClr val="000000"/>
              </a:solidFill>
              <a:effectLst/>
              <a:latin typeface="Montserrat"/>
            </a:endParaRPr>
          </a:p>
        </p:txBody>
      </p:sp>
      <p:pic>
        <p:nvPicPr>
          <p:cNvPr id="2" name="Immagine 1"/>
          <p:cNvPicPr>
            <a:picLocks noChangeAspect="1"/>
          </p:cNvPicPr>
          <p:nvPr/>
        </p:nvPicPr>
        <p:blipFill>
          <a:blip r:embed="rId3"/>
          <a:stretch>
            <a:fillRect/>
          </a:stretch>
        </p:blipFill>
        <p:spPr>
          <a:xfrm>
            <a:off x="9099661" y="0"/>
            <a:ext cx="2466975" cy="1847850"/>
          </a:xfrm>
          <a:prstGeom prst="rect">
            <a:avLst/>
          </a:prstGeom>
        </p:spPr>
      </p:pic>
    </p:spTree>
    <p:extLst>
      <p:ext uri="{BB962C8B-B14F-4D97-AF65-F5344CB8AC3E}">
        <p14:creationId xmlns:p14="http://schemas.microsoft.com/office/powerpoint/2010/main" val="2755870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563674" y="0"/>
            <a:ext cx="6858000" cy="6858000"/>
          </a:xfrm>
          <a:prstGeom prst="rect">
            <a:avLst/>
          </a:prstGeom>
        </p:spPr>
      </p:pic>
      <p:sp>
        <p:nvSpPr>
          <p:cNvPr id="3" name="Rettangolo 2"/>
          <p:cNvSpPr/>
          <p:nvPr/>
        </p:nvSpPr>
        <p:spPr>
          <a:xfrm>
            <a:off x="229674" y="1446565"/>
            <a:ext cx="5334000" cy="4278094"/>
          </a:xfrm>
          <a:prstGeom prst="rect">
            <a:avLst/>
          </a:prstGeom>
        </p:spPr>
        <p:txBody>
          <a:bodyPr wrap="square">
            <a:spAutoFit/>
          </a:bodyPr>
          <a:lstStyle/>
          <a:p>
            <a:pPr algn="just"/>
            <a:r>
              <a:rPr lang="it-IT" sz="1600" i="1" dirty="0" smtClean="0">
                <a:solidFill>
                  <a:schemeClr val="bg1">
                    <a:lumMod val="95000"/>
                    <a:lumOff val="5000"/>
                  </a:schemeClr>
                </a:solidFill>
                <a:effectLst/>
                <a:latin typeface="Verdana" panose="020B0604030504040204" pitchFamily="34" charset="0"/>
                <a:ea typeface="Verdana" panose="020B0604030504040204" pitchFamily="34" charset="0"/>
                <a:cs typeface="Verdana" panose="020B0604030504040204" pitchFamily="34" charset="0"/>
              </a:rPr>
              <a:t>Il monumento è stato realizzato e donato alla città da Giacomo Manzù nel 1977. Lo scultore bergamasco, invitato nella sua città natale nel 1974 per ricevere un’onorificenza, ricambiò regalando un monumento in memoria dei suoi genitori e di tutti gli eroi della Resistenza. L’opera è costituita da una grande lastra di bronzo: sul lato frontale sono rappresentati un giovane appeso a testa in giù con accanto una donna, moglie o madre sopravvissuta, che protende il braccio in un atto di pietà; sul lato opposto è invece inciso un testo poetico dello scultore ("Partigiano ti ho visto appeso immobile. Solo i capelli si muovevano leggermente sulla tua fronte. Era l’aria della sera che sottilmente strisciava nel silenzio e ti accarezzava, come avrei voluto fare io – Giacomo Manzù, 25 aprile 1977").</a:t>
            </a:r>
            <a:endParaRPr lang="it-IT" sz="1600" i="1"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60220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2073" y="555199"/>
            <a:ext cx="6096000" cy="4524315"/>
          </a:xfrm>
          <a:prstGeom prst="rect">
            <a:avLst/>
          </a:prstGeom>
        </p:spPr>
        <p:txBody>
          <a:bodyPr>
            <a:spAutoFit/>
          </a:bodyPr>
          <a:lstStyle/>
          <a:p>
            <a:pPr algn="just" fontAlgn="base"/>
            <a:r>
              <a:rPr lang="it-IT" b="1"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LETTURE CONSIGLIATE:</a:t>
            </a:r>
            <a:endPar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just" fontAlgn="base"/>
            <a:r>
              <a:rPr lang="it-IT" b="1"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it-IT" b="1" i="1"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Fulmine, il cane partigiano</a:t>
            </a:r>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Anche i cani hanno fatto la Resistenza. Fulmine, l’amico fedele del partigiano Nico, diventa una preziosa “staffetta” per le brigate partigiane e, con un fazzoletto rosso al collo, attraversa colline e boschi, per portare messaggi. La storia è raccontata nel libro </a:t>
            </a:r>
            <a:r>
              <a:rPr lang="it-IT" b="0" i="1"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Fulmine, un cane coraggioso</a:t>
            </a:r>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(Mondadori) dalla maestra Anna </a:t>
            </a:r>
            <a:r>
              <a:rPr lang="it-IT" b="0" i="0" dirty="0" err="1"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Sarfatti</a:t>
            </a:r>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e da suo fratello Michele. è ispirata a una vicenda accaduta nella realtà.</a:t>
            </a:r>
          </a:p>
          <a:p>
            <a:pPr algn="just" fontAlgn="base"/>
            <a:r>
              <a:rPr lang="it-IT" b="1" i="1"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Il bene si fa ma non si dice</a:t>
            </a:r>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E lui Gino Bartali, il famoso campione di ciclismo, il bene l’ha fatto con la sua bici, facendo la staffetta per recuperare documenti falsi utili agli ebrei: ne salvò così migliaia. Se ne parla nel libro </a:t>
            </a:r>
            <a:r>
              <a:rPr lang="it-IT" b="0" i="1"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La bicicletta di Bartali</a:t>
            </a:r>
            <a:r>
              <a:rPr lang="it-IT" b="0"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di Simone Dini Gandini</a:t>
            </a:r>
            <a:r>
              <a:rPr lang="it-IT" b="0" i="0" dirty="0" smtClean="0">
                <a:solidFill>
                  <a:srgbClr val="000000"/>
                </a:solidFill>
                <a:effectLst/>
                <a:latin typeface="Montserrat"/>
              </a:rPr>
              <a:t> .</a:t>
            </a:r>
            <a:endParaRPr lang="it-IT" b="0" i="0" dirty="0">
              <a:solidFill>
                <a:srgbClr val="000000"/>
              </a:solidFill>
              <a:effectLst/>
              <a:latin typeface="Montserrat"/>
            </a:endParaRPr>
          </a:p>
        </p:txBody>
      </p:sp>
      <p:pic>
        <p:nvPicPr>
          <p:cNvPr id="3" name="Immagine 2"/>
          <p:cNvPicPr>
            <a:picLocks noChangeAspect="1"/>
          </p:cNvPicPr>
          <p:nvPr/>
        </p:nvPicPr>
        <p:blipFill>
          <a:blip r:embed="rId2"/>
          <a:stretch>
            <a:fillRect/>
          </a:stretch>
        </p:blipFill>
        <p:spPr>
          <a:xfrm>
            <a:off x="6801822" y="3106174"/>
            <a:ext cx="2005214" cy="2809285"/>
          </a:xfrm>
          <a:prstGeom prst="rect">
            <a:avLst/>
          </a:prstGeom>
        </p:spPr>
      </p:pic>
      <p:pic>
        <p:nvPicPr>
          <p:cNvPr id="5" name="Immagine 4"/>
          <p:cNvPicPr>
            <a:picLocks noChangeAspect="1"/>
          </p:cNvPicPr>
          <p:nvPr/>
        </p:nvPicPr>
        <p:blipFill>
          <a:blip r:embed="rId3"/>
          <a:stretch>
            <a:fillRect/>
          </a:stretch>
        </p:blipFill>
        <p:spPr>
          <a:xfrm>
            <a:off x="9018766" y="0"/>
            <a:ext cx="3083082" cy="4603697"/>
          </a:xfrm>
          <a:prstGeom prst="rect">
            <a:avLst/>
          </a:prstGeom>
        </p:spPr>
      </p:pic>
    </p:spTree>
    <p:extLst>
      <p:ext uri="{BB962C8B-B14F-4D97-AF65-F5344CB8AC3E}">
        <p14:creationId xmlns:p14="http://schemas.microsoft.com/office/powerpoint/2010/main" val="24586885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146221" y="0"/>
            <a:ext cx="9994004" cy="6574860"/>
          </a:xfrm>
          <a:prstGeom prst="rect">
            <a:avLst/>
          </a:prstGeom>
        </p:spPr>
      </p:pic>
    </p:spTree>
    <p:extLst>
      <p:ext uri="{BB962C8B-B14F-4D97-AF65-F5344CB8AC3E}">
        <p14:creationId xmlns:p14="http://schemas.microsoft.com/office/powerpoint/2010/main" val="3109193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53036" y="0"/>
            <a:ext cx="10489965" cy="5222277"/>
          </a:xfrm>
          <a:prstGeom prst="rect">
            <a:avLst/>
          </a:prstGeom>
        </p:spPr>
      </p:pic>
    </p:spTree>
    <p:extLst>
      <p:ext uri="{BB962C8B-B14F-4D97-AF65-F5344CB8AC3E}">
        <p14:creationId xmlns:p14="http://schemas.microsoft.com/office/powerpoint/2010/main" val="1837025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8235367" y="2348"/>
            <a:ext cx="3638953" cy="18288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put penna 3"/>
              <p14:cNvContentPartPr/>
              <p14:nvPr/>
            </p14:nvContentPartPr>
            <p14:xfrm>
              <a:off x="26640" y="89280"/>
              <a:ext cx="12109320" cy="6733440"/>
            </p14:xfrm>
          </p:contentPart>
        </mc:Choice>
        <mc:Fallback xmlns="">
          <p:pic>
            <p:nvPicPr>
              <p:cNvPr id="4" name="Input penna 3"/>
              <p:cNvPicPr/>
              <p:nvPr/>
            </p:nvPicPr>
            <p:blipFill>
              <a:blip r:embed="rId5"/>
              <a:stretch>
                <a:fillRect/>
              </a:stretch>
            </p:blipFill>
            <p:spPr>
              <a:xfrm>
                <a:off x="17280" y="79920"/>
                <a:ext cx="12128040" cy="6752160"/>
              </a:xfrm>
              <a:prstGeom prst="rect">
                <a:avLst/>
              </a:prstGeom>
            </p:spPr>
          </p:pic>
        </mc:Fallback>
      </mc:AlternateContent>
      <p:sp>
        <p:nvSpPr>
          <p:cNvPr id="5" name="CasellaDiTesto 4"/>
          <p:cNvSpPr txBox="1"/>
          <p:nvPr/>
        </p:nvSpPr>
        <p:spPr>
          <a:xfrm>
            <a:off x="888642" y="2009104"/>
            <a:ext cx="7346725" cy="3416320"/>
          </a:xfrm>
          <a:prstGeom prst="rect">
            <a:avLst/>
          </a:prstGeom>
          <a:noFill/>
        </p:spPr>
        <p:txBody>
          <a:bodyPr wrap="square" rtlCol="0">
            <a:spAutoFit/>
          </a:bodyPr>
          <a:lstStyle/>
          <a:p>
            <a:pPr algn="just"/>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Cari ragazzi,</a:t>
            </a:r>
          </a:p>
          <a:p>
            <a:pPr algn="just"/>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in questo momento storico, attraversato da luci e ombre, nel nostro animo convivono sentimenti ed emozioni contrastanti, generati da profonde incertezze, derivate dalla realtà che ci circonda. Noi, nell’oscurità, però, siamo stati illuminati da un profondo sentimento di identità e appartenenza allo Stato italiano. E’ stato meraviglioso ascoltare le note dell’Inno di Mameli dalla Sicilia al Trentino, è stato meraviglioso vedere sventolare il Tricolore dai balconi dell’intera penisola …Ci siamo ritrovati uniti nel dolore, ma anche nel risveglio della nostra storia, delle nostre radici, della nostra cultura e del nostro amor patrio.</a:t>
            </a:r>
          </a:p>
        </p:txBody>
      </p:sp>
    </p:spTree>
    <p:extLst>
      <p:ext uri="{BB962C8B-B14F-4D97-AF65-F5344CB8AC3E}">
        <p14:creationId xmlns:p14="http://schemas.microsoft.com/office/powerpoint/2010/main" val="241648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5833" y="0"/>
            <a:ext cx="9404723" cy="1400530"/>
          </a:xfrm>
        </p:spPr>
        <p:txBody>
          <a:bodyPr/>
          <a:lstStyle/>
          <a:p>
            <a:endParaRPr lang="it-IT" dirty="0"/>
          </a:p>
        </p:txBody>
      </p:sp>
      <p:pic>
        <p:nvPicPr>
          <p:cNvPr id="5" name="Segnaposto contenuto 4"/>
          <p:cNvPicPr>
            <a:picLocks noGrp="1" noChangeAspect="1"/>
          </p:cNvPicPr>
          <p:nvPr>
            <p:ph sz="half" idx="1"/>
          </p:nvPr>
        </p:nvPicPr>
        <p:blipFill>
          <a:blip r:embed="rId2"/>
          <a:stretch>
            <a:fillRect/>
          </a:stretch>
        </p:blipFill>
        <p:spPr>
          <a:xfrm>
            <a:off x="7507728" y="0"/>
            <a:ext cx="4395787" cy="3262852"/>
          </a:xfrm>
          <a:prstGeom prst="rect">
            <a:avLst/>
          </a:prstGeom>
        </p:spPr>
      </p:pic>
      <p:sp>
        <p:nvSpPr>
          <p:cNvPr id="4" name="Segnaposto contenuto 3"/>
          <p:cNvSpPr>
            <a:spLocks noGrp="1"/>
          </p:cNvSpPr>
          <p:nvPr>
            <p:ph sz="half" idx="2"/>
          </p:nvPr>
        </p:nvSpPr>
        <p:spPr>
          <a:xfrm>
            <a:off x="1133342" y="1579574"/>
            <a:ext cx="5030868" cy="4200245"/>
          </a:xfrm>
        </p:spPr>
        <p:txBody>
          <a:bodyPr>
            <a:normAutofit fontScale="85000" lnSpcReduction="10000"/>
          </a:bodyPr>
          <a:lstStyle/>
          <a:p>
            <a:pPr marL="0" indent="0" algn="just">
              <a:buNone/>
            </a:pPr>
            <a:r>
              <a:rPr lang="it-IT" dirty="0">
                <a:solidFill>
                  <a:srgbClr val="222222"/>
                </a:solidFill>
                <a:latin typeface="Verdana" panose="020B0604030504040204" pitchFamily="34" charset="0"/>
                <a:ea typeface="Verdana" panose="020B0604030504040204" pitchFamily="34" charset="0"/>
                <a:cs typeface="Verdana" panose="020B0604030504040204" pitchFamily="34" charset="0"/>
              </a:rPr>
              <a:t>Si chiama “</a:t>
            </a:r>
            <a:r>
              <a:rPr lang="it-IT" b="1" dirty="0">
                <a:solidFill>
                  <a:srgbClr val="222222"/>
                </a:solidFill>
                <a:latin typeface="Verdana" panose="020B0604030504040204" pitchFamily="34" charset="0"/>
                <a:ea typeface="Verdana" panose="020B0604030504040204" pitchFamily="34" charset="0"/>
                <a:cs typeface="Verdana" panose="020B0604030504040204" pitchFamily="34" charset="0"/>
              </a:rPr>
              <a:t>Fischia il vento</a:t>
            </a:r>
            <a:r>
              <a:rPr lang="it-IT" dirty="0">
                <a:solidFill>
                  <a:srgbClr val="222222"/>
                </a:solidFill>
                <a:latin typeface="Verdana" panose="020B0604030504040204" pitchFamily="34" charset="0"/>
                <a:ea typeface="Verdana" panose="020B0604030504040204" pitchFamily="34" charset="0"/>
                <a:cs typeface="Verdana" panose="020B0604030504040204" pitchFamily="34" charset="0"/>
              </a:rPr>
              <a:t>”, il nuovo monumento inaugurato in questi giorni al Milano, e dedicato alle donne partigiane, in piazzale Donne partigiane, al quartiere Barona.</a:t>
            </a:r>
          </a:p>
          <a:p>
            <a:pPr marL="0" indent="0" algn="just">
              <a:buNone/>
            </a:pPr>
            <a:r>
              <a:rPr lang="it-IT" dirty="0">
                <a:solidFill>
                  <a:srgbClr val="222222"/>
                </a:solidFill>
                <a:latin typeface="Verdana" panose="020B0604030504040204" pitchFamily="34" charset="0"/>
                <a:ea typeface="Verdana" panose="020B0604030504040204" pitchFamily="34" charset="0"/>
                <a:cs typeface="Verdana" panose="020B0604030504040204" pitchFamily="34" charset="0"/>
              </a:rPr>
              <a:t>Il manufatto è realizzato con delle canne di metallo che ondeggiano al vento, ricordando le donne che si sono sacrificate per la Liberazione del Paese, con i loro nomi incisi sul monumento.</a:t>
            </a:r>
          </a:p>
          <a:p>
            <a:pPr marL="0" indent="0" algn="just">
              <a:buNone/>
            </a:pPr>
            <a:r>
              <a:rPr lang="it-IT" dirty="0">
                <a:solidFill>
                  <a:srgbClr val="222222"/>
                </a:solidFill>
                <a:latin typeface="Verdana" panose="020B0604030504040204" pitchFamily="34" charset="0"/>
                <a:ea typeface="Verdana" panose="020B0604030504040204" pitchFamily="34" charset="0"/>
                <a:cs typeface="Verdana" panose="020B0604030504040204" pitchFamily="34" charset="0"/>
              </a:rPr>
              <a:t>L’opera è firmata da Angelo M. </a:t>
            </a:r>
            <a:r>
              <a:rPr lang="it-IT" dirty="0" err="1">
                <a:solidFill>
                  <a:srgbClr val="222222"/>
                </a:solidFill>
                <a:latin typeface="Verdana" panose="020B0604030504040204" pitchFamily="34" charset="0"/>
                <a:ea typeface="Verdana" panose="020B0604030504040204" pitchFamily="34" charset="0"/>
                <a:cs typeface="Verdana" panose="020B0604030504040204" pitchFamily="34" charset="0"/>
              </a:rPr>
              <a:t>Gulino</a:t>
            </a:r>
            <a:r>
              <a:rPr lang="it-IT" dirty="0">
                <a:solidFill>
                  <a:srgbClr val="222222"/>
                </a:solidFill>
                <a:latin typeface="Verdana" panose="020B0604030504040204" pitchFamily="34" charset="0"/>
                <a:ea typeface="Verdana" panose="020B0604030504040204" pitchFamily="34" charset="0"/>
                <a:cs typeface="Verdana" panose="020B0604030504040204" pitchFamily="34" charset="0"/>
              </a:rPr>
              <a:t> e Claudio </a:t>
            </a:r>
            <a:r>
              <a:rPr lang="it-IT" dirty="0" err="1">
                <a:solidFill>
                  <a:srgbClr val="222222"/>
                </a:solidFill>
                <a:latin typeface="Verdana" panose="020B0604030504040204" pitchFamily="34" charset="0"/>
                <a:ea typeface="Verdana" panose="020B0604030504040204" pitchFamily="34" charset="0"/>
                <a:cs typeface="Verdana" panose="020B0604030504040204" pitchFamily="34" charset="0"/>
              </a:rPr>
              <a:t>Ravazza</a:t>
            </a:r>
            <a:r>
              <a:rPr lang="it-IT" dirty="0">
                <a:solidFill>
                  <a:srgbClr val="222222"/>
                </a:solidFill>
                <a:latin typeface="Verdana" panose="020B0604030504040204" pitchFamily="34" charset="0"/>
                <a:ea typeface="Verdana" panose="020B0604030504040204" pitchFamily="34" charset="0"/>
                <a:cs typeface="Verdana" panose="020B0604030504040204" pitchFamily="34" charset="0"/>
              </a:rPr>
              <a:t>, ed ha vinto il concorso promosso nel 2019 dall’associazione “</a:t>
            </a:r>
            <a:r>
              <a:rPr lang="it-IT" b="1" dirty="0">
                <a:solidFill>
                  <a:srgbClr val="222222"/>
                </a:solidFill>
                <a:latin typeface="Verdana" panose="020B0604030504040204" pitchFamily="34" charset="0"/>
                <a:ea typeface="Verdana" panose="020B0604030504040204" pitchFamily="34" charset="0"/>
                <a:cs typeface="Verdana" panose="020B0604030504040204" pitchFamily="34" charset="0"/>
              </a:rPr>
              <a:t>Chiamale Storie</a:t>
            </a:r>
            <a:r>
              <a:rPr lang="it-IT" dirty="0">
                <a:solidFill>
                  <a:srgbClr val="222222"/>
                </a:solidFill>
                <a:latin typeface="Verdana" panose="020B0604030504040204" pitchFamily="34" charset="0"/>
                <a:ea typeface="Verdana" panose="020B0604030504040204" pitchFamily="34" charset="0"/>
                <a:cs typeface="Verdana" panose="020B0604030504040204" pitchFamily="34" charset="0"/>
              </a:rPr>
              <a:t>”, in collaborazione con la piattaforma del Comune “Milano è Memoria”, l’Ordine degli Architetti, P.P.C. di Milano, </a:t>
            </a:r>
            <a:r>
              <a:rPr lang="it-IT" dirty="0" err="1">
                <a:solidFill>
                  <a:srgbClr val="222222"/>
                </a:solidFill>
                <a:latin typeface="Verdana" panose="020B0604030504040204" pitchFamily="34" charset="0"/>
                <a:ea typeface="Verdana" panose="020B0604030504040204" pitchFamily="34" charset="0"/>
                <a:cs typeface="Verdana" panose="020B0604030504040204" pitchFamily="34" charset="0"/>
              </a:rPr>
              <a:t>Sky</a:t>
            </a:r>
            <a:r>
              <a:rPr lang="it-IT" dirty="0">
                <a:solidFill>
                  <a:srgbClr val="222222"/>
                </a:solidFill>
                <a:latin typeface="Verdana" panose="020B0604030504040204" pitchFamily="34" charset="0"/>
                <a:ea typeface="Verdana" panose="020B0604030504040204" pitchFamily="34" charset="0"/>
                <a:cs typeface="Verdana" panose="020B0604030504040204" pitchFamily="34" charset="0"/>
              </a:rPr>
              <a:t> Arte, </a:t>
            </a:r>
            <a:r>
              <a:rPr lang="it-IT" dirty="0" err="1">
                <a:solidFill>
                  <a:srgbClr val="222222"/>
                </a:solidFill>
                <a:latin typeface="Verdana" panose="020B0604030504040204" pitchFamily="34" charset="0"/>
                <a:ea typeface="Verdana" panose="020B0604030504040204" pitchFamily="34" charset="0"/>
                <a:cs typeface="Verdana" panose="020B0604030504040204" pitchFamily="34" charset="0"/>
              </a:rPr>
              <a:t>Anpi</a:t>
            </a:r>
            <a:r>
              <a:rPr lang="it-IT" dirty="0">
                <a:solidFill>
                  <a:srgbClr val="222222"/>
                </a:solidFill>
                <a:latin typeface="Verdana" panose="020B0604030504040204" pitchFamily="34" charset="0"/>
                <a:ea typeface="Verdana" panose="020B0604030504040204" pitchFamily="34" charset="0"/>
                <a:cs typeface="Verdana" panose="020B0604030504040204" pitchFamily="34" charset="0"/>
              </a:rPr>
              <a:t> Provinciale di Milano e Istituto Lombardo di Storia Contemporanea, proprio con lo scopo di installare nel piazzale un monumento commemorativo.</a:t>
            </a:r>
          </a:p>
          <a:p>
            <a:pPr algn="just"/>
            <a:endParaRPr lang="it-IT"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776333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17431" y="0"/>
            <a:ext cx="10240314" cy="6619741"/>
          </a:xfrm>
          <a:prstGeom prst="rect">
            <a:avLst/>
          </a:prstGeom>
        </p:spPr>
      </p:pic>
    </p:spTree>
    <p:extLst>
      <p:ext uri="{BB962C8B-B14F-4D97-AF65-F5344CB8AC3E}">
        <p14:creationId xmlns:p14="http://schemas.microsoft.com/office/powerpoint/2010/main" val="1763146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4656" y="0"/>
            <a:ext cx="9404723" cy="1402487"/>
          </a:xfrm>
        </p:spPr>
        <p:txBody>
          <a:bodyPr/>
          <a:lstStyle/>
          <a:p>
            <a:endParaRPr lang="it-IT" dirty="0"/>
          </a:p>
        </p:txBody>
      </p:sp>
      <p:pic>
        <p:nvPicPr>
          <p:cNvPr id="5" name="Segnaposto contenuto 4"/>
          <p:cNvPicPr>
            <a:picLocks noGrp="1" noChangeAspect="1"/>
          </p:cNvPicPr>
          <p:nvPr>
            <p:ph sz="half" idx="1"/>
          </p:nvPr>
        </p:nvPicPr>
        <p:blipFill>
          <a:blip r:embed="rId2"/>
          <a:stretch>
            <a:fillRect/>
          </a:stretch>
        </p:blipFill>
        <p:spPr>
          <a:xfrm>
            <a:off x="9049760" y="0"/>
            <a:ext cx="2279237" cy="3435891"/>
          </a:xfrm>
          <a:prstGeom prst="rect">
            <a:avLst/>
          </a:prstGeom>
        </p:spPr>
      </p:pic>
      <p:sp>
        <p:nvSpPr>
          <p:cNvPr id="4" name="Segnaposto contenuto 3"/>
          <p:cNvSpPr>
            <a:spLocks noGrp="1"/>
          </p:cNvSpPr>
          <p:nvPr>
            <p:ph sz="half" idx="2"/>
          </p:nvPr>
        </p:nvSpPr>
        <p:spPr>
          <a:xfrm>
            <a:off x="2219458" y="1573348"/>
            <a:ext cx="4356616" cy="4415968"/>
          </a:xfrm>
        </p:spPr>
        <p:txBody>
          <a:bodyPr>
            <a:noAutofit/>
          </a:bodyPr>
          <a:lstStyle/>
          <a:p>
            <a:pPr marL="0" indent="0">
              <a:buNone/>
            </a:pPr>
            <a:r>
              <a:rPr lang="it-IT" sz="16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La madre del partigiano di Gianni </a:t>
            </a:r>
            <a:r>
              <a:rPr lang="it-IT" sz="1600" dirty="0" err="1">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Rodari</a:t>
            </a:r>
            <a:endParaRPr lang="it-IT" sz="16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Sulla neve bianca </a:t>
            </a:r>
            <a:r>
              <a:rPr lang="it-IT" sz="1200" dirty="0" err="1">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bianca</a:t>
            </a:r>
            <a:endPar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c’è una macchia color vermiglio;</a:t>
            </a: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è il sangue, il sangue di mio figlio,</a:t>
            </a: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morto per la libertà.</a:t>
            </a:r>
          </a:p>
          <a:p>
            <a:pPr marL="0" indent="0">
              <a:buNone/>
            </a:pPr>
            <a:endPar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Quando il sole la neve scioglie</a:t>
            </a: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un fiore rosso vedi spuntare:</a:t>
            </a: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o tu che passi, non lo strappare,</a:t>
            </a: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è il fiore della libertà.</a:t>
            </a:r>
          </a:p>
          <a:p>
            <a:pPr marL="0" indent="0">
              <a:buNone/>
            </a:pPr>
            <a:endPar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Quando scesero i partigiani</a:t>
            </a: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a liberare le nostre case,</a:t>
            </a: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sui monti azzurri mio figlio rimase</a:t>
            </a:r>
          </a:p>
          <a:p>
            <a:pPr marL="0" indent="0">
              <a:buNone/>
            </a:pP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a far la guardia alla libertà.</a:t>
            </a:r>
          </a:p>
        </p:txBody>
      </p:sp>
    </p:spTree>
    <p:extLst>
      <p:ext uri="{BB962C8B-B14F-4D97-AF65-F5344CB8AC3E}">
        <p14:creationId xmlns:p14="http://schemas.microsoft.com/office/powerpoint/2010/main" val="1194687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295105" y="0"/>
            <a:ext cx="6890196" cy="5147313"/>
          </a:xfrm>
          <a:prstGeom prst="rect">
            <a:avLst/>
          </a:prstGeom>
        </p:spPr>
      </p:pic>
      <p:sp>
        <p:nvSpPr>
          <p:cNvPr id="5" name="CasellaDiTesto 4"/>
          <p:cNvSpPr txBox="1"/>
          <p:nvPr/>
        </p:nvSpPr>
        <p:spPr>
          <a:xfrm>
            <a:off x="4765184" y="5602310"/>
            <a:ext cx="6697013" cy="369332"/>
          </a:xfrm>
          <a:prstGeom prst="rect">
            <a:avLst/>
          </a:prstGeom>
          <a:noFill/>
        </p:spPr>
        <p:txBody>
          <a:bodyPr wrap="square" rtlCol="0">
            <a:spAutoFit/>
          </a:bodyPr>
          <a:lstStyle/>
          <a:p>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Renato Guttuso, “Fucilazione in campagna”</a:t>
            </a:r>
          </a:p>
        </p:txBody>
      </p:sp>
    </p:spTree>
    <p:extLst>
      <p:ext uri="{BB962C8B-B14F-4D97-AF65-F5344CB8AC3E}">
        <p14:creationId xmlns:p14="http://schemas.microsoft.com/office/powerpoint/2010/main" val="2228394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32835" y="342106"/>
            <a:ext cx="6096000" cy="6370975"/>
          </a:xfrm>
          <a:prstGeom prst="rect">
            <a:avLst/>
          </a:prstGeom>
        </p:spPr>
        <p:txBody>
          <a:bodyPr>
            <a:spAutoFit/>
          </a:bodyPr>
          <a:lstStyle/>
          <a:p>
            <a:r>
              <a:rPr lang="it-IT" sz="1200" b="1" dirty="0">
                <a:solidFill>
                  <a:srgbClr val="000000"/>
                </a:solidFill>
                <a:latin typeface="Verdana" panose="020B0604030504040204" pitchFamily="34" charset="0"/>
                <a:ea typeface="Verdana" panose="020B0604030504040204" pitchFamily="34" charset="0"/>
                <a:cs typeface="Verdana" panose="020B0604030504040204" pitchFamily="34" charset="0"/>
              </a:rPr>
              <a:t>Fucilazione</a:t>
            </a:r>
          </a:p>
          <a:p>
            <a:r>
              <a:rPr lang="it-IT" sz="1200" i="1" dirty="0">
                <a:solidFill>
                  <a:srgbClr val="000000"/>
                </a:solidFill>
                <a:latin typeface="Verdana" panose="020B0604030504040204" pitchFamily="34" charset="0"/>
                <a:ea typeface="Verdana" panose="020B0604030504040204" pitchFamily="34" charset="0"/>
                <a:cs typeface="Verdana" panose="020B0604030504040204" pitchFamily="34" charset="0"/>
              </a:rPr>
              <a:t>Gianni </a:t>
            </a:r>
            <a:r>
              <a:rPr lang="it-IT" sz="1200" i="1" dirty="0" err="1">
                <a:solidFill>
                  <a:srgbClr val="000000"/>
                </a:solidFill>
                <a:latin typeface="Verdana" panose="020B0604030504040204" pitchFamily="34" charset="0"/>
                <a:ea typeface="Verdana" panose="020B0604030504040204" pitchFamily="34" charset="0"/>
                <a:cs typeface="Verdana" panose="020B0604030504040204" pitchFamily="34" charset="0"/>
              </a:rPr>
              <a:t>Rodari</a:t>
            </a:r>
            <a:endPar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Un bambino faceva le bolle di sapone</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dalla finestra quando mi fucilarono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sulla piazza piantata di alberi senza nome,</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una mattina deserta con poco sole</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tra i rami secchi che non trattenevano le voci,</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tra quinte </a:t>
            </a:r>
            <a:r>
              <a:rPr lang="it-IT" sz="1200" dirty="0" err="1">
                <a:solidFill>
                  <a:srgbClr val="000000"/>
                </a:solidFill>
                <a:latin typeface="Verdana" panose="020B0604030504040204" pitchFamily="34" charset="0"/>
                <a:ea typeface="Verdana" panose="020B0604030504040204" pitchFamily="34" charset="0"/>
                <a:cs typeface="Verdana" panose="020B0604030504040204" pitchFamily="34" charset="0"/>
              </a:rPr>
              <a:t>grige</a:t>
            </a:r>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 d'imposte sprangate</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oscillavano effimere formazioni, grappoli</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subito disfatti in acini trasparenti.</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Un bimbo, solo una tenera macchia viva</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in un rettangolo nero,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c'era un vasetto rosso sul davanzale,</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la sola cosa rossa di quel giorno tutto grigio,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io non potevo vedere i suoi occhi</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sentivo la sua anima appendersi dondolando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in cima alla cannuccia di paglia,</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staccarsi con un brivido, volare in silenzio,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trattenere il fiato per pregare il vento,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attraversare il poco sole in punta di piedi,</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rapita in una smorfia di felicità.</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I miei carnefici gli voltavano le spalle,</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nessuno di loro poté vedere le sue mani</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in adorazione, quando una bolla</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più gonfia, la più bella di tutte,</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partì dal davanzale come un pianeta di cristallo,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e prima di scendere salì verso il tetto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come una preghiera, come una favola</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piena d’ogni dolcezza che non si può perdere,</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intatta e vera per il suo tempo giusto,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non ci sono abbastanza plotoni di esecuzione</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in questo mondo e ogni altro</a:t>
            </a:r>
          </a:p>
          <a:p>
            <a:r>
              <a:rPr lang="it-IT" sz="1200" dirty="0">
                <a:solidFill>
                  <a:srgbClr val="000000"/>
                </a:solidFill>
                <a:latin typeface="Verdana" panose="020B0604030504040204" pitchFamily="34" charset="0"/>
                <a:ea typeface="Verdana" panose="020B0604030504040204" pitchFamily="34" charset="0"/>
                <a:cs typeface="Verdana" panose="020B0604030504040204" pitchFamily="34" charset="0"/>
              </a:rPr>
              <a:t>per fucilare tutte le bolle di sapone.</a:t>
            </a:r>
            <a:endParaRPr lang="it-IT"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Immagine 2"/>
          <p:cNvPicPr>
            <a:picLocks noChangeAspect="1"/>
          </p:cNvPicPr>
          <p:nvPr/>
        </p:nvPicPr>
        <p:blipFill>
          <a:blip r:embed="rId2"/>
          <a:stretch>
            <a:fillRect/>
          </a:stretch>
        </p:blipFill>
        <p:spPr>
          <a:xfrm>
            <a:off x="4829577" y="0"/>
            <a:ext cx="7362423" cy="5093905"/>
          </a:xfrm>
          <a:prstGeom prst="rect">
            <a:avLst/>
          </a:prstGeom>
        </p:spPr>
      </p:pic>
      <p:pic>
        <p:nvPicPr>
          <p:cNvPr id="4" name="Immagine 3"/>
          <p:cNvPicPr>
            <a:picLocks noChangeAspect="1"/>
          </p:cNvPicPr>
          <p:nvPr/>
        </p:nvPicPr>
        <p:blipFill>
          <a:blip r:embed="rId3"/>
          <a:stretch>
            <a:fillRect/>
          </a:stretch>
        </p:blipFill>
        <p:spPr>
          <a:xfrm>
            <a:off x="4829577" y="5093905"/>
            <a:ext cx="7353837" cy="734428"/>
          </a:xfrm>
          <a:prstGeom prst="rect">
            <a:avLst/>
          </a:prstGeom>
        </p:spPr>
      </p:pic>
    </p:spTree>
    <p:extLst>
      <p:ext uri="{BB962C8B-B14F-4D97-AF65-F5344CB8AC3E}">
        <p14:creationId xmlns:p14="http://schemas.microsoft.com/office/powerpoint/2010/main" val="3767093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103721" y="1709084"/>
            <a:ext cx="5390915" cy="3963474"/>
          </a:xfrm>
          <a:prstGeom prst="rect">
            <a:avLst/>
          </a:prstGeom>
        </p:spPr>
      </p:pic>
      <p:pic>
        <p:nvPicPr>
          <p:cNvPr id="3" name="Immagine 2"/>
          <p:cNvPicPr>
            <a:picLocks noChangeAspect="1"/>
          </p:cNvPicPr>
          <p:nvPr/>
        </p:nvPicPr>
        <p:blipFill>
          <a:blip r:embed="rId3"/>
          <a:stretch>
            <a:fillRect/>
          </a:stretch>
        </p:blipFill>
        <p:spPr>
          <a:xfrm>
            <a:off x="9769833" y="0"/>
            <a:ext cx="1847850" cy="2476500"/>
          </a:xfrm>
          <a:prstGeom prst="rect">
            <a:avLst/>
          </a:prstGeom>
        </p:spPr>
      </p:pic>
    </p:spTree>
    <p:extLst>
      <p:ext uri="{BB962C8B-B14F-4D97-AF65-F5344CB8AC3E}">
        <p14:creationId xmlns:p14="http://schemas.microsoft.com/office/powerpoint/2010/main" val="3168656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3943" y="2738959"/>
            <a:ext cx="6194738" cy="3416320"/>
          </a:xfrm>
          <a:prstGeom prst="rect">
            <a:avLst/>
          </a:prstGeom>
        </p:spPr>
        <p:txBody>
          <a:bodyPr wrap="square">
            <a:spAutoFit/>
          </a:bodyPr>
          <a:lstStyle/>
          <a:p>
            <a:pPr algn="just"/>
            <a:r>
              <a:rPr lang="it-IT"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La nostra storia - questo, il pensiero di Tina Anselmi , partigiana, in Storia di una passione politica, libro del 2006 scritto con Anna Vinci - ci dovrebbe insegnare che la democrazia è un bene delicato, fragile, deperibile, una pianta che attecchisce solo in certi terreni, precedentemente concimati, attraverso la responsabilità di tutto un popolo. Dovremmo riflettere sul fatto che la democrazia non è solo libere elezioni, non è solo progresso economico. È giustizia, è rispetto della dignità umana, dei diritti delle donne. È tranquillità per i vecchi e speranza per i figli. È pace. </a:t>
            </a:r>
            <a:endPar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magine 2"/>
          <p:cNvPicPr>
            <a:picLocks noChangeAspect="1"/>
          </p:cNvPicPr>
          <p:nvPr/>
        </p:nvPicPr>
        <p:blipFill>
          <a:blip r:embed="rId2"/>
          <a:stretch>
            <a:fillRect/>
          </a:stretch>
        </p:blipFill>
        <p:spPr>
          <a:xfrm>
            <a:off x="7431109" y="0"/>
            <a:ext cx="4314422" cy="4447119"/>
          </a:xfrm>
          <a:prstGeom prst="rect">
            <a:avLst/>
          </a:prstGeom>
        </p:spPr>
      </p:pic>
    </p:spTree>
    <p:extLst>
      <p:ext uri="{BB962C8B-B14F-4D97-AF65-F5344CB8AC3E}">
        <p14:creationId xmlns:p14="http://schemas.microsoft.com/office/powerpoint/2010/main" val="11798379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78288" y="-55418"/>
            <a:ext cx="6096000" cy="7017306"/>
          </a:xfrm>
          <a:prstGeom prst="rect">
            <a:avLst/>
          </a:prstGeom>
        </p:spPr>
        <p:txBody>
          <a:bodyPr>
            <a:spAutoFit/>
          </a:bodyPr>
          <a:lstStyle/>
          <a:p>
            <a:pPr algn="just"/>
            <a:r>
              <a:rPr lang="it-IT"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Piero </a:t>
            </a:r>
            <a:r>
              <a:rPr lang="it-IT" dirty="0" err="1"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Calamandrei</a:t>
            </a:r>
            <a:r>
              <a:rPr lang="it-IT"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it-IT" dirty="0" err="1"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gornalista</a:t>
            </a:r>
            <a:r>
              <a:rPr lang="it-IT"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 giurista, politico e docente universitario nato a Firenze nel 1889, ha definito la Costituzione “un testamento di centomila morti” un uomo che, nel 1955, davanti agli studenti universitari milanesi disse “Se voi volete andare in pellegrinaggio nel luogo dove è nata la nostra Costituzione, andate nelle montagne dove caddero i partigiani, nelle carceri dove furono imprigionati, nei campi dove furono impiccati. Dovunque è morto un italiano per riscattare la libertà e la dignità, andate lì, o giovani, col pensiero, perché lì è nata la nostra costituzione”</a:t>
            </a:r>
          </a:p>
          <a:p>
            <a:pPr algn="just"/>
            <a:endParaRPr lang="it-IT"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Sono rimaste alla storia le sue celebri frasi rivolte ai giovani come ad esempio “Dietro ogni articolo della Costituzione, o giovani, voi dovete vedere giovani come voi che hanno dato la vita perché la libertà e la giustizia potessero essere scritte su questa Carta.”</a:t>
            </a:r>
          </a:p>
          <a:p>
            <a:pPr algn="just"/>
            <a:endParaRPr lang="it-IT"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Si sente parlare spesso di libertà e lo si fa spesso perché queste persone sono state devastate dalla condizione di oppressione presente nel fascismo “La libertà è condizione ineliminabile della legalità; dove non vi è libertà non può esservi legalità.”</a:t>
            </a:r>
            <a:endPar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magine 3"/>
          <p:cNvPicPr>
            <a:picLocks noChangeAspect="1"/>
          </p:cNvPicPr>
          <p:nvPr/>
        </p:nvPicPr>
        <p:blipFill>
          <a:blip r:embed="rId2"/>
          <a:stretch>
            <a:fillRect/>
          </a:stretch>
        </p:blipFill>
        <p:spPr>
          <a:xfrm>
            <a:off x="8190962" y="0"/>
            <a:ext cx="3812147" cy="3939944"/>
          </a:xfrm>
          <a:prstGeom prst="rect">
            <a:avLst/>
          </a:prstGeom>
        </p:spPr>
      </p:pic>
    </p:spTree>
    <p:extLst>
      <p:ext uri="{BB962C8B-B14F-4D97-AF65-F5344CB8AC3E}">
        <p14:creationId xmlns:p14="http://schemas.microsoft.com/office/powerpoint/2010/main" val="255886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5788" y="517803"/>
            <a:ext cx="6096000" cy="6340197"/>
          </a:xfrm>
          <a:prstGeom prst="rect">
            <a:avLst/>
          </a:prstGeom>
        </p:spPr>
        <p:txBody>
          <a:bodyPr>
            <a:spAutoFit/>
          </a:bodyPr>
          <a:lstStyle/>
          <a:p>
            <a:endParaRPr lang="it-IT" sz="1600" dirty="0" smtClean="0"/>
          </a:p>
          <a:p>
            <a:endParaRPr lang="it-IT" sz="1600" dirty="0" smtClean="0"/>
          </a:p>
          <a:p>
            <a:pPr algn="just"/>
            <a:r>
              <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Ecco alcune frasi e citazioni riferite alla fine di quel periodo di sofferenza e della Resistenza partigiana, alla nascita di nuove speranze che portarono via via alla costituzione della Repubblica italiana.</a:t>
            </a:r>
          </a:p>
          <a:p>
            <a:pPr algn="just"/>
            <a:endPar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Fuori, nei pascoli montani, fra rupi e bucaneve, veglia paterna l'indomita famiglia partigiana. (Carlo </a:t>
            </a:r>
            <a:r>
              <a:rPr lang="it-IT" sz="1600" dirty="0" err="1"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Perasso</a:t>
            </a:r>
            <a:r>
              <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p>
          <a:p>
            <a:pPr algn="just"/>
            <a:endPar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Credo che vivere voglia dire essere partigiani. Chi vive veramente non può non essere cittadino e partigiano. L’indifferenza è abulia, è parassitismo, è vigliaccheria, non è vita. (Antonio Gramsci)</a:t>
            </a:r>
          </a:p>
          <a:p>
            <a:pPr algn="just"/>
            <a:endPar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La Resistenza era stata un fatto straordinario. Aveva realizzato una unità veramente eccezionale che andava dagli ufficiali badogliani agli operai comunisti. (Nilde Iotti) </a:t>
            </a:r>
          </a:p>
          <a:p>
            <a:pPr algn="just"/>
            <a:endPar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Oggi la nuova resistenza consiste nel difendere le posizioni che abbiamo conquistato; difendere la Repubblica e la democrazia</a:t>
            </a:r>
            <a:r>
              <a:rPr lang="it-IT"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(Sandro Pertini)</a:t>
            </a:r>
          </a:p>
          <a:p>
            <a:pPr algn="just"/>
            <a:endParaRPr lang="it-IT" dirty="0" smtClean="0">
              <a:latin typeface="Verdana" panose="020B0604030504040204" pitchFamily="34" charset="0"/>
              <a:ea typeface="Verdana" panose="020B0604030504040204" pitchFamily="34" charset="0"/>
              <a:cs typeface="Verdana" panose="020B0604030504040204" pitchFamily="34" charset="0"/>
            </a:endParaRPr>
          </a:p>
          <a:p>
            <a:endParaRPr lang="it-IT" dirty="0"/>
          </a:p>
        </p:txBody>
      </p:sp>
      <p:pic>
        <p:nvPicPr>
          <p:cNvPr id="3" name="Immagine 2"/>
          <p:cNvPicPr>
            <a:picLocks noChangeAspect="1"/>
          </p:cNvPicPr>
          <p:nvPr/>
        </p:nvPicPr>
        <p:blipFill>
          <a:blip r:embed="rId2"/>
          <a:stretch>
            <a:fillRect/>
          </a:stretch>
        </p:blipFill>
        <p:spPr>
          <a:xfrm>
            <a:off x="6929741" y="0"/>
            <a:ext cx="5120591" cy="5120591"/>
          </a:xfrm>
          <a:prstGeom prst="rect">
            <a:avLst/>
          </a:prstGeom>
        </p:spPr>
      </p:pic>
    </p:spTree>
    <p:extLst>
      <p:ext uri="{BB962C8B-B14F-4D97-AF65-F5344CB8AC3E}">
        <p14:creationId xmlns:p14="http://schemas.microsoft.com/office/powerpoint/2010/main" val="1090036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88640" y="0"/>
            <a:ext cx="5368344" cy="6374909"/>
          </a:xfrm>
          <a:prstGeom prst="rect">
            <a:avLst/>
          </a:prstGeom>
          <a:solidFill>
            <a:schemeClr val="accent6"/>
          </a:solidFill>
        </p:spPr>
      </p:pic>
      <p:pic>
        <p:nvPicPr>
          <p:cNvPr id="3" name="Immagine 2"/>
          <p:cNvPicPr>
            <a:picLocks noChangeAspect="1"/>
          </p:cNvPicPr>
          <p:nvPr/>
        </p:nvPicPr>
        <p:blipFill>
          <a:blip r:embed="rId3"/>
          <a:stretch>
            <a:fillRect/>
          </a:stretch>
        </p:blipFill>
        <p:spPr>
          <a:xfrm>
            <a:off x="6802582" y="0"/>
            <a:ext cx="4755426" cy="5318841"/>
          </a:xfrm>
          <a:prstGeom prst="rect">
            <a:avLst/>
          </a:prstGeom>
        </p:spPr>
      </p:pic>
      <p:sp>
        <p:nvSpPr>
          <p:cNvPr id="4" name="CasellaDiTesto 3"/>
          <p:cNvSpPr txBox="1"/>
          <p:nvPr/>
        </p:nvSpPr>
        <p:spPr>
          <a:xfrm>
            <a:off x="489397" y="6413679"/>
            <a:ext cx="6156102" cy="369332"/>
          </a:xfrm>
          <a:prstGeom prst="rect">
            <a:avLst/>
          </a:prstGeom>
          <a:noFill/>
        </p:spPr>
        <p:txBody>
          <a:bodyPr wrap="square" rtlCol="0">
            <a:spAutoFit/>
          </a:bodyPr>
          <a:lstStyle/>
          <a:p>
            <a:r>
              <a:rPr lang="it-IT" dirty="0" smtClean="0">
                <a:solidFill>
                  <a:schemeClr val="bg1">
                    <a:lumMod val="95000"/>
                    <a:lumOff val="5000"/>
                  </a:schemeClr>
                </a:solidFill>
              </a:rPr>
              <a:t>Lapide, Piazza Matteotti-Scandicci(FI)</a:t>
            </a:r>
            <a:endParaRPr lang="it-IT" dirty="0">
              <a:solidFill>
                <a:schemeClr val="bg1">
                  <a:lumMod val="95000"/>
                  <a:lumOff val="5000"/>
                </a:schemeClr>
              </a:solidFill>
            </a:endParaRPr>
          </a:p>
        </p:txBody>
      </p:sp>
    </p:spTree>
    <p:extLst>
      <p:ext uri="{BB962C8B-B14F-4D97-AF65-F5344CB8AC3E}">
        <p14:creationId xmlns:p14="http://schemas.microsoft.com/office/powerpoint/2010/main" val="3065487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9965" y="170693"/>
            <a:ext cx="9404723" cy="1400530"/>
          </a:xfrm>
        </p:spPr>
        <p:txBody>
          <a:bodyPr/>
          <a:lstStyle/>
          <a:p>
            <a:r>
              <a:rPr lang="it-IT" sz="1400" i="0" dirty="0" smtClean="0">
                <a:solidFill>
                  <a:schemeClr val="bg1">
                    <a:lumMod val="85000"/>
                    <a:lumOff val="15000"/>
                  </a:schemeClr>
                </a:solidFill>
                <a:latin typeface="Verdana" panose="020B0604030504040204" pitchFamily="34" charset="0"/>
                <a:ea typeface="Verdana" panose="020B0604030504040204" pitchFamily="34" charset="0"/>
                <a:cs typeface="Verdana" panose="020B0604030504040204" pitchFamily="34" charset="0"/>
              </a:rPr>
              <a:t>Il 25 aprile è la festa della Liberazione. Ma da che cosa? Perché facciamo festa? Perché questo è il giorno in cui i soldati nazisti e fascisti si ritirarono da Torino e Milano, anche se la guerra continuò ancora per un </a:t>
            </a:r>
            <a:r>
              <a:rPr lang="it-IT" sz="1400" i="0" dirty="0" err="1" smtClean="0">
                <a:solidFill>
                  <a:schemeClr val="bg1">
                    <a:lumMod val="85000"/>
                    <a:lumOff val="15000"/>
                  </a:schemeClr>
                </a:solidFill>
                <a:latin typeface="Verdana" panose="020B0604030504040204" pitchFamily="34" charset="0"/>
                <a:ea typeface="Verdana" panose="020B0604030504040204" pitchFamily="34" charset="0"/>
                <a:cs typeface="Verdana" panose="020B0604030504040204" pitchFamily="34" charset="0"/>
              </a:rPr>
              <a:t>po</a:t>
            </a:r>
            <a:r>
              <a:rPr lang="it-IT" sz="1400" i="0" dirty="0" smtClean="0">
                <a:solidFill>
                  <a:schemeClr val="bg1">
                    <a:lumMod val="85000"/>
                    <a:lumOff val="15000"/>
                  </a:schemeClr>
                </a:solidFill>
                <a:latin typeface="Verdana" panose="020B0604030504040204" pitchFamily="34" charset="0"/>
                <a:ea typeface="Verdana" panose="020B0604030504040204" pitchFamily="34" charset="0"/>
                <a:cs typeface="Verdana" panose="020B0604030504040204" pitchFamily="34" charset="0"/>
              </a:rPr>
              <a:t>′…</a:t>
            </a:r>
            <a:r>
              <a:rPr lang="it-IT" sz="1400" i="1" dirty="0">
                <a:solidFill>
                  <a:schemeClr val="bg1">
                    <a:lumMod val="85000"/>
                    <a:lumOff val="15000"/>
                  </a:schemeClr>
                </a:solidFill>
                <a:latin typeface="Verdana" panose="020B0604030504040204" pitchFamily="34" charset="0"/>
                <a:ea typeface="Verdana" panose="020B0604030504040204" pitchFamily="34" charset="0"/>
                <a:cs typeface="Verdana" panose="020B0604030504040204" pitchFamily="34" charset="0"/>
              </a:rPr>
              <a:t/>
            </a:r>
            <a:br>
              <a:rPr lang="it-IT" sz="1400" i="1" dirty="0">
                <a:solidFill>
                  <a:schemeClr val="bg1">
                    <a:lumMod val="85000"/>
                    <a:lumOff val="15000"/>
                  </a:schemeClr>
                </a:solidFill>
                <a:latin typeface="Verdana" panose="020B0604030504040204" pitchFamily="34" charset="0"/>
                <a:ea typeface="Verdana" panose="020B0604030504040204" pitchFamily="34" charset="0"/>
                <a:cs typeface="Verdana" panose="020B0604030504040204" pitchFamily="34" charset="0"/>
              </a:rPr>
            </a:br>
            <a:endParaRPr lang="it-IT" sz="1400" i="1" dirty="0">
              <a:solidFill>
                <a:schemeClr val="bg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Segnaposto contenuto 4"/>
          <p:cNvSpPr>
            <a:spLocks noGrp="1"/>
          </p:cNvSpPr>
          <p:nvPr>
            <p:ph sz="half" idx="1"/>
          </p:nvPr>
        </p:nvSpPr>
        <p:spPr>
          <a:xfrm>
            <a:off x="359966" y="1571223"/>
            <a:ext cx="8479233" cy="4472424"/>
          </a:xfrm>
        </p:spPr>
        <p:txBody>
          <a:bodyPr>
            <a:normAutofit fontScale="85000" lnSpcReduction="10000"/>
          </a:bodyPr>
          <a:lstStyle/>
          <a:p>
            <a:pPr marL="0" indent="0" algn="just" fontAlgn="base">
              <a:buNone/>
            </a:pP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Per capirlo dobbiamo fare qualche domanda ai nostri nonni o, meglio ancora, a quei bisnonni che nel 1943, durante la </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hlinkClick r:id="rId2"/>
              </a:rPr>
              <a:t>Seconda guerra mondiale</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presero le armi per liberare l’Italia da fascisti e nazisti, dando vita alla Resistenza. Dal 1925, il fondatore del partito fascista, </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hlinkClick r:id="rId3"/>
              </a:rPr>
              <a:t>Benito Mussolini</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aveva infatti instaurato una dittatura in Italia. Da solo al comando, il “duce” (così si sarebbe fatto chiamare qualche anno dopo) aveva imposto le “Leggi </a:t>
            </a:r>
            <a:r>
              <a:rPr lang="it-IT" dirty="0" err="1">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fascistissime</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in pratica nessuno poteva opporsi al regime e nemmeno criticare le decisioni di Mussolini.</a:t>
            </a:r>
          </a:p>
          <a:p>
            <a:pPr marL="0" indent="0" algn="just" fontAlgn="base">
              <a:buNone/>
            </a:pPr>
            <a:r>
              <a:rPr lang="it-IT" b="1"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L'INIZIO DELLA SECONDA GUERRA MONDIALE</a:t>
            </a:r>
            <a:endPar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just" fontAlgn="base">
              <a:buNone/>
            </a:pP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Nel 1939, il capo del partito nazista, il tedesco </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hlinkClick r:id="rId2"/>
              </a:rPr>
              <a:t>Adolf Hitler</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diede inizio alla Seconda guerra mondiale e l’anno successivo il duce decise di scendere in campo al suo fianco. Ma è solo nel 1943 che entrano in gioco i nostri bisnonni. Il nostro Paese si trovò diviso in due: le truppe americane e inglesi cominciarono dal Sud a liberare l’Italia dai fascisti e dalle truppe tedesche che avevano occupato il territorio.</a:t>
            </a:r>
          </a:p>
          <a:p>
            <a:pPr marL="0" indent="0" algn="just" fontAlgn="base">
              <a:buNone/>
            </a:pP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Al Nord, invece, Mussolini fondò uno Stato, la </a:t>
            </a:r>
            <a:r>
              <a:rPr lang="it-IT" b="1"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Repubblica Sociale Italiana</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per governare i territori sotto il controllo tedesco. Ed è soprattutto qui che molti italiani decisero di opporsi a questa occupazione diventando dei partigiani. Si trattava di gente comune: contadini, operai, studenti, parroci, persone di ogni tipo che si organizzarono nel movimento di Resistenza agli “invasori” di cui parla </a:t>
            </a:r>
            <a:r>
              <a:rPr lang="it-IT" i="1"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hlinkClick r:id="rId4"/>
              </a:rPr>
              <a:t>Bella ciao</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diventata la</a:t>
            </a:r>
            <a:r>
              <a:rPr lang="it-IT" b="1"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canzone simbolo di quella lotta</a:t>
            </a:r>
            <a:r>
              <a:rPr lang="it-IT"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a:t>
            </a:r>
          </a:p>
          <a:p>
            <a:pPr algn="just"/>
            <a:endParaRPr lang="it-IT" dirty="0"/>
          </a:p>
        </p:txBody>
      </p:sp>
      <p:pic>
        <p:nvPicPr>
          <p:cNvPr id="2050" name="Picture 2" descr="Le prime pagine sul 25 aprile 1945 - Il Post"/>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tretch>
            <a:fillRect/>
          </a:stretch>
        </p:blipFill>
        <p:spPr bwMode="auto">
          <a:xfrm>
            <a:off x="8906941" y="2150771"/>
            <a:ext cx="3285059" cy="4576735"/>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6"/>
          <a:stretch>
            <a:fillRect/>
          </a:stretch>
        </p:blipFill>
        <p:spPr>
          <a:xfrm>
            <a:off x="9725025" y="0"/>
            <a:ext cx="2466975" cy="1847850"/>
          </a:xfrm>
          <a:prstGeom prst="rect">
            <a:avLst/>
          </a:prstGeom>
        </p:spPr>
      </p:pic>
    </p:spTree>
    <p:extLst>
      <p:ext uri="{BB962C8B-B14F-4D97-AF65-F5344CB8AC3E}">
        <p14:creationId xmlns:p14="http://schemas.microsoft.com/office/powerpoint/2010/main" val="3252423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11369" y="2897746"/>
            <a:ext cx="8873544" cy="2062103"/>
          </a:xfrm>
          <a:prstGeom prst="rect">
            <a:avLst/>
          </a:prstGeom>
        </p:spPr>
        <p:txBody>
          <a:bodyPr wrap="square">
            <a:spAutoFit/>
          </a:bodyPr>
          <a:lstStyle/>
          <a:p>
            <a:pPr algn="just"/>
            <a:r>
              <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«Vogliamo fare memoria della Resistenza, della lotta di Liberazione, di quelle pagine decisive della nostra storia, dei coraggiosi che vi ebbero parte resistendo all’oppressione, rischiando per la libertà di tutti, per ribadire i valori di libertà, giustizia e coesione sociale, che ne furono alla base, sentendoci uniti intorno alla Costituzione ed ai suoi principi, ai suoi valori morali e civili di portata universale: per questo vogliamo ricordare anche quanti in tutto il mondo oggi lottano per la libertà e l’affermazione dei principi democratici. Vogliamo collegare la Memoria al presente e vogliamo farlo tutti insieme, come fu nel periodo 1943-1945.» </a:t>
            </a:r>
            <a:endParaRPr lang="it-IT" sz="16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magine 4"/>
          <p:cNvPicPr>
            <a:picLocks noChangeAspect="1"/>
          </p:cNvPicPr>
          <p:nvPr/>
        </p:nvPicPr>
        <p:blipFill>
          <a:blip r:embed="rId2"/>
          <a:stretch>
            <a:fillRect/>
          </a:stretch>
        </p:blipFill>
        <p:spPr>
          <a:xfrm>
            <a:off x="4545437" y="0"/>
            <a:ext cx="7437885" cy="1828465"/>
          </a:xfrm>
          <a:prstGeom prst="rect">
            <a:avLst/>
          </a:prstGeom>
        </p:spPr>
      </p:pic>
    </p:spTree>
    <p:extLst>
      <p:ext uri="{BB962C8B-B14F-4D97-AF65-F5344CB8AC3E}">
        <p14:creationId xmlns:p14="http://schemas.microsoft.com/office/powerpoint/2010/main" val="26965283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66577" y="361950"/>
            <a:ext cx="6191250" cy="3810000"/>
          </a:xfrm>
          <a:prstGeom prst="rect">
            <a:avLst/>
          </a:prstGeom>
        </p:spPr>
      </p:pic>
      <p:pic>
        <p:nvPicPr>
          <p:cNvPr id="3" name="Immagine 2"/>
          <p:cNvPicPr>
            <a:picLocks noChangeAspect="1"/>
          </p:cNvPicPr>
          <p:nvPr/>
        </p:nvPicPr>
        <p:blipFill>
          <a:blip r:embed="rId3"/>
          <a:stretch>
            <a:fillRect/>
          </a:stretch>
        </p:blipFill>
        <p:spPr>
          <a:xfrm>
            <a:off x="9598718" y="0"/>
            <a:ext cx="2009775" cy="2266950"/>
          </a:xfrm>
          <a:prstGeom prst="rect">
            <a:avLst/>
          </a:prstGeom>
        </p:spPr>
      </p:pic>
      <p:pic>
        <p:nvPicPr>
          <p:cNvPr id="4" name="Immagine 3"/>
          <p:cNvPicPr>
            <a:picLocks noChangeAspect="1"/>
          </p:cNvPicPr>
          <p:nvPr/>
        </p:nvPicPr>
        <p:blipFill>
          <a:blip r:embed="rId4"/>
          <a:stretch>
            <a:fillRect/>
          </a:stretch>
        </p:blipFill>
        <p:spPr>
          <a:xfrm>
            <a:off x="5340841" y="4461455"/>
            <a:ext cx="6456072" cy="2289531"/>
          </a:xfrm>
          <a:prstGeom prst="rect">
            <a:avLst/>
          </a:prstGeom>
        </p:spPr>
      </p:pic>
      <p:pic>
        <p:nvPicPr>
          <p:cNvPr id="5" name="Immagine 4"/>
          <p:cNvPicPr>
            <a:picLocks noChangeAspect="1"/>
          </p:cNvPicPr>
          <p:nvPr/>
        </p:nvPicPr>
        <p:blipFill>
          <a:blip r:embed="rId5"/>
          <a:stretch>
            <a:fillRect/>
          </a:stretch>
        </p:blipFill>
        <p:spPr>
          <a:xfrm>
            <a:off x="953037" y="4711374"/>
            <a:ext cx="3579388" cy="1789694"/>
          </a:xfrm>
          <a:prstGeom prst="rect">
            <a:avLst/>
          </a:prstGeom>
        </p:spPr>
      </p:pic>
    </p:spTree>
    <p:extLst>
      <p:ext uri="{BB962C8B-B14F-4D97-AF65-F5344CB8AC3E}">
        <p14:creationId xmlns:p14="http://schemas.microsoft.com/office/powerpoint/2010/main" val="28227558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99245" y="0"/>
            <a:ext cx="11483661" cy="3992452"/>
          </a:xfrm>
          <a:prstGeom prst="rect">
            <a:avLst/>
          </a:prstGeom>
        </p:spPr>
      </p:pic>
    </p:spTree>
    <p:extLst>
      <p:ext uri="{BB962C8B-B14F-4D97-AF65-F5344CB8AC3E}">
        <p14:creationId xmlns:p14="http://schemas.microsoft.com/office/powerpoint/2010/main" val="39061505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05307" y="0"/>
            <a:ext cx="10865475" cy="6551056"/>
          </a:xfrm>
          <a:prstGeom prst="rect">
            <a:avLst/>
          </a:prstGeom>
        </p:spPr>
      </p:pic>
    </p:spTree>
    <p:extLst>
      <p:ext uri="{BB962C8B-B14F-4D97-AF65-F5344CB8AC3E}">
        <p14:creationId xmlns:p14="http://schemas.microsoft.com/office/powerpoint/2010/main" val="3747028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8366976" y="0"/>
            <a:ext cx="3825024" cy="1455313"/>
          </a:xfrm>
          <a:prstGeom prst="rect">
            <a:avLst/>
          </a:prstGeom>
        </p:spPr>
      </p:pic>
      <p:pic>
        <p:nvPicPr>
          <p:cNvPr id="4" name="Immagine 3"/>
          <p:cNvPicPr>
            <a:picLocks noChangeAspect="1"/>
          </p:cNvPicPr>
          <p:nvPr/>
        </p:nvPicPr>
        <p:blipFill>
          <a:blip r:embed="rId3"/>
          <a:stretch>
            <a:fillRect/>
          </a:stretch>
        </p:blipFill>
        <p:spPr>
          <a:xfrm>
            <a:off x="3688247" y="0"/>
            <a:ext cx="4464844" cy="6858000"/>
          </a:xfrm>
          <a:prstGeom prst="rect">
            <a:avLst/>
          </a:prstGeom>
        </p:spPr>
      </p:pic>
      <p:pic>
        <p:nvPicPr>
          <p:cNvPr id="5" name="Immagine 4"/>
          <p:cNvPicPr>
            <a:picLocks noChangeAspect="1"/>
          </p:cNvPicPr>
          <p:nvPr/>
        </p:nvPicPr>
        <p:blipFill>
          <a:blip r:embed="rId4"/>
          <a:stretch>
            <a:fillRect/>
          </a:stretch>
        </p:blipFill>
        <p:spPr>
          <a:xfrm>
            <a:off x="8580861" y="2627289"/>
            <a:ext cx="3397254" cy="2277280"/>
          </a:xfrm>
          <a:prstGeom prst="rect">
            <a:avLst/>
          </a:prstGeom>
        </p:spPr>
      </p:pic>
      <p:sp>
        <p:nvSpPr>
          <p:cNvPr id="6" name="Rettangolo 5"/>
          <p:cNvSpPr/>
          <p:nvPr/>
        </p:nvSpPr>
        <p:spPr>
          <a:xfrm>
            <a:off x="-32084" y="0"/>
            <a:ext cx="6096000" cy="4031873"/>
          </a:xfrm>
          <a:prstGeom prst="rect">
            <a:avLst/>
          </a:prstGeom>
        </p:spPr>
        <p:txBody>
          <a:bodyPr>
            <a:spAutoFit/>
          </a:bodyPr>
          <a:lstStyle/>
          <a:p>
            <a:pPr algn="just"/>
            <a:r>
              <a:rPr lang="it-IT" sz="16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Il Vittoriano</a:t>
            </a:r>
          </a:p>
          <a:p>
            <a:pPr algn="just"/>
            <a:r>
              <a:rPr lang="it-IT" sz="14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Il nome deriva da Vittorio Emanuele II, il primo re d'Italia.</a:t>
            </a:r>
          </a:p>
          <a:p>
            <a:pPr algn="just"/>
            <a:endParaRPr lang="it-IT" sz="14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Alla sua morte, nel 1878, fu deciso di innalzare un monumento che celebrasse il Padre della Patria e con lui l'intera stagione risorgimentale.</a:t>
            </a:r>
          </a:p>
          <a:p>
            <a:pPr algn="just"/>
            <a:endParaRPr lang="it-IT" sz="14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Il Vittoriano doveva essere uno spazio aperto ai cittadini. Il complesso monumentale venne inaugurato da Vittorio Emanuele III il 4 giugno 1911.</a:t>
            </a:r>
          </a:p>
          <a:p>
            <a:pPr algn="just"/>
            <a:endParaRPr lang="it-IT" sz="14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Fu il momento culminante dell'Esposizione Internazionale che celebrava i cinquanta anni dell'Italia unita.</a:t>
            </a:r>
          </a:p>
          <a:p>
            <a:pPr algn="just"/>
            <a:endParaRPr lang="it-IT" sz="14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sz="1400" dirty="0" smtClean="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Nel complesso monumentale, sotto la statua della Dea Roma, è stata tumulata, il 4 novembre del 1921, la salma del Milite Ignoto in memoria dei tanti militari caduti in guerra e di cui non si conosce il nome o il luogo di sepoltura</a:t>
            </a:r>
            <a:r>
              <a:rPr lang="it-IT" dirty="0" smtClean="0">
                <a:latin typeface="Verdana" panose="020B0604030504040204" pitchFamily="34" charset="0"/>
                <a:ea typeface="Verdana" panose="020B0604030504040204" pitchFamily="34" charset="0"/>
                <a:cs typeface="Verdana" panose="020B0604030504040204" pitchFamily="34" charset="0"/>
              </a:rPr>
              <a:t>.</a:t>
            </a:r>
            <a:endParaRPr lang="it-IT"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308230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19643" y="86916"/>
            <a:ext cx="6096000" cy="6771084"/>
          </a:xfrm>
          <a:prstGeom prst="rect">
            <a:avLst/>
          </a:prstGeom>
        </p:spPr>
        <p:txBody>
          <a:bodyPr>
            <a:spAutoFit/>
          </a:bodyPr>
          <a:lstStyle/>
          <a:p>
            <a:pPr algn="just"/>
            <a:r>
              <a:rPr lang="it-IT" sz="1400" dirty="0">
                <a:solidFill>
                  <a:schemeClr val="bg1">
                    <a:lumMod val="95000"/>
                    <a:lumOff val="5000"/>
                  </a:schemeClr>
                </a:solidFill>
              </a:rPr>
              <a:t>A</a:t>
            </a:r>
            <a:r>
              <a:rPr lang="it-IT" sz="1400" dirty="0" smtClean="0">
                <a:solidFill>
                  <a:schemeClr val="bg1">
                    <a:lumMod val="95000"/>
                    <a:lumOff val="5000"/>
                  </a:schemeClr>
                </a:solidFill>
              </a:rPr>
              <a:t>nniversario della Liberazione 25 aprile, Mattarella: "Ora più che mai è necessario rimanere uniti"  Il messaggio inviato alle Associazioni Combattentistiche e d'Arma: sforzo congiunto per superare la pandemia . "Rinascita, unità, coesione, riconciliazione nella nuova Costituzione repubblicana, furono i sentimenti che guidarono la ricostruzione nel dopoguerra e che ci guidano oggi verso il superamento della crisi determinata dalla pandemia che, oltre a colpirci con la perdita di tanti affetti, mette a dura prova la vita economica e sociale del Paese. Ora più che mai è necessario rimanere uniti in uno sforzo congiunto che ci permetta di rendere sempre più forti e riaffermare i valori e gli ideali che sono alla base del nostro vivere civile, quel filo conduttore che, dal Risorgimento alla Resistenza, ha portato alla rinascita dell'Italia". Lo afferma il presidente della Repubblica Sergio Mattarella, in un messaggio inviato, in occasione del 76° anniversario della Liberazione, alle Associazioni Combattentistiche e d'Arma. "Il difficile momento che stiamo vivendo - sottolinea il capo dello Stato - limita le modalità di celebrazione ma desidero con uguale intensità, in questo 25 aprile, Festa della libertà di tutti gli italiani, ricordare il sacrificio di migliaia di connazionali che hanno lottato nelle fila della Resistenza e combattuto nelle truppe del Corpo Italiano di Liberazione, di quanti furono deportati, internati, sterminati nei campi di concentramento e delle donne e degli uomini di ogni ceto ed estrazione che non hanno fatto mancare il loro sostegno, pagando spesso duramente la loro scelta". "Nell'onorare il ricordo di quanti sono stati protagonisti della conquista della libertà e della democrazia - conclude - rivolgo ai rappresentanti delle Forze Armate, delle Associazioni Combattentistiche, d'Arma e Partigiane, il saluto di tutti gli italiani, riconoscenti per l'instancabile opera volta a mantenere vivi gli ideali di abnegazione, spirito di sacrificio e democrazia simboleggiati dal Tricolore. Viva la Liberazione, viva la Repubblica". </a:t>
            </a:r>
            <a:endParaRPr lang="it-IT" sz="1400" dirty="0">
              <a:solidFill>
                <a:schemeClr val="bg1">
                  <a:lumMod val="95000"/>
                  <a:lumOff val="5000"/>
                </a:schemeClr>
              </a:solidFill>
            </a:endParaRPr>
          </a:p>
        </p:txBody>
      </p:sp>
      <p:pic>
        <p:nvPicPr>
          <p:cNvPr id="3" name="Immagine 2"/>
          <p:cNvPicPr>
            <a:picLocks noChangeAspect="1"/>
          </p:cNvPicPr>
          <p:nvPr/>
        </p:nvPicPr>
        <p:blipFill>
          <a:blip r:embed="rId2"/>
          <a:stretch>
            <a:fillRect/>
          </a:stretch>
        </p:blipFill>
        <p:spPr>
          <a:xfrm>
            <a:off x="7193049" y="0"/>
            <a:ext cx="4998951" cy="3796145"/>
          </a:xfrm>
          <a:prstGeom prst="rect">
            <a:avLst/>
          </a:prstGeom>
        </p:spPr>
      </p:pic>
    </p:spTree>
    <p:extLst>
      <p:ext uri="{BB962C8B-B14F-4D97-AF65-F5344CB8AC3E}">
        <p14:creationId xmlns:p14="http://schemas.microsoft.com/office/powerpoint/2010/main" val="11311874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30429" y="1216560"/>
            <a:ext cx="4352925" cy="4781550"/>
          </a:xfrm>
          <a:prstGeom prst="rect">
            <a:avLst/>
          </a:prstGeom>
        </p:spPr>
      </p:pic>
      <p:pic>
        <p:nvPicPr>
          <p:cNvPr id="6" name="Immagine 5"/>
          <p:cNvPicPr>
            <a:picLocks noChangeAspect="1"/>
          </p:cNvPicPr>
          <p:nvPr/>
        </p:nvPicPr>
        <p:blipFill>
          <a:blip r:embed="rId3"/>
          <a:stretch>
            <a:fillRect/>
          </a:stretch>
        </p:blipFill>
        <p:spPr>
          <a:xfrm>
            <a:off x="5048786" y="0"/>
            <a:ext cx="6973999" cy="4225059"/>
          </a:xfrm>
          <a:prstGeom prst="rect">
            <a:avLst/>
          </a:prstGeom>
        </p:spPr>
      </p:pic>
    </p:spTree>
    <p:extLst>
      <p:ext uri="{BB962C8B-B14F-4D97-AF65-F5344CB8AC3E}">
        <p14:creationId xmlns:p14="http://schemas.microsoft.com/office/powerpoint/2010/main" val="4088016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94304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187252" y="0"/>
            <a:ext cx="8906010" cy="5691723"/>
          </a:xfrm>
          <a:prstGeom prst="rect">
            <a:avLst/>
          </a:prstGeom>
        </p:spPr>
      </p:pic>
      <p:pic>
        <p:nvPicPr>
          <p:cNvPr id="3" name="Immagine 2"/>
          <p:cNvPicPr>
            <a:picLocks noChangeAspect="1"/>
          </p:cNvPicPr>
          <p:nvPr/>
        </p:nvPicPr>
        <p:blipFill>
          <a:blip r:embed="rId3"/>
          <a:stretch>
            <a:fillRect/>
          </a:stretch>
        </p:blipFill>
        <p:spPr>
          <a:xfrm>
            <a:off x="197745" y="1956850"/>
            <a:ext cx="2781300" cy="2867025"/>
          </a:xfrm>
          <a:prstGeom prst="rect">
            <a:avLst/>
          </a:prstGeom>
        </p:spPr>
      </p:pic>
    </p:spTree>
    <p:extLst>
      <p:ext uri="{BB962C8B-B14F-4D97-AF65-F5344CB8AC3E}">
        <p14:creationId xmlns:p14="http://schemas.microsoft.com/office/powerpoint/2010/main" val="2058317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2809875"/>
            <a:ext cx="6076950" cy="4048125"/>
          </a:xfrm>
          <a:prstGeom prst="rect">
            <a:avLst/>
          </a:prstGeom>
        </p:spPr>
      </p:pic>
      <p:pic>
        <p:nvPicPr>
          <p:cNvPr id="4" name="Immagine 3"/>
          <p:cNvPicPr>
            <a:picLocks noChangeAspect="1"/>
          </p:cNvPicPr>
          <p:nvPr/>
        </p:nvPicPr>
        <p:blipFill>
          <a:blip r:embed="rId3"/>
          <a:stretch>
            <a:fillRect/>
          </a:stretch>
        </p:blipFill>
        <p:spPr>
          <a:xfrm>
            <a:off x="6143625" y="0"/>
            <a:ext cx="6048375" cy="4238625"/>
          </a:xfrm>
          <a:prstGeom prst="rect">
            <a:avLst/>
          </a:prstGeom>
        </p:spPr>
      </p:pic>
      <p:pic>
        <p:nvPicPr>
          <p:cNvPr id="5" name="Immagine 4"/>
          <p:cNvPicPr>
            <a:picLocks noChangeAspect="1"/>
          </p:cNvPicPr>
          <p:nvPr/>
        </p:nvPicPr>
        <p:blipFill>
          <a:blip r:embed="rId4"/>
          <a:stretch>
            <a:fillRect/>
          </a:stretch>
        </p:blipFill>
        <p:spPr>
          <a:xfrm>
            <a:off x="736443" y="151661"/>
            <a:ext cx="1781175" cy="2562225"/>
          </a:xfrm>
          <a:prstGeom prst="rect">
            <a:avLst/>
          </a:prstGeom>
        </p:spPr>
      </p:pic>
      <p:pic>
        <p:nvPicPr>
          <p:cNvPr id="6" name="Immagine 5"/>
          <p:cNvPicPr>
            <a:picLocks noChangeAspect="1"/>
          </p:cNvPicPr>
          <p:nvPr/>
        </p:nvPicPr>
        <p:blipFill>
          <a:blip r:embed="rId5"/>
          <a:stretch>
            <a:fillRect/>
          </a:stretch>
        </p:blipFill>
        <p:spPr>
          <a:xfrm>
            <a:off x="8201024" y="4368151"/>
            <a:ext cx="1933575" cy="2371725"/>
          </a:xfrm>
          <a:prstGeom prst="rect">
            <a:avLst/>
          </a:prstGeom>
        </p:spPr>
      </p:pic>
      <p:pic>
        <p:nvPicPr>
          <p:cNvPr id="7" name="Immagine 6"/>
          <p:cNvPicPr>
            <a:picLocks noChangeAspect="1"/>
          </p:cNvPicPr>
          <p:nvPr/>
        </p:nvPicPr>
        <p:blipFill>
          <a:blip r:embed="rId6"/>
          <a:stretch>
            <a:fillRect/>
          </a:stretch>
        </p:blipFill>
        <p:spPr>
          <a:xfrm>
            <a:off x="2944734" y="608860"/>
            <a:ext cx="2771775" cy="1647825"/>
          </a:xfrm>
          <a:prstGeom prst="rect">
            <a:avLst/>
          </a:prstGeom>
        </p:spPr>
      </p:pic>
    </p:spTree>
    <p:extLst>
      <p:ext uri="{BB962C8B-B14F-4D97-AF65-F5344CB8AC3E}">
        <p14:creationId xmlns:p14="http://schemas.microsoft.com/office/powerpoint/2010/main" val="2706740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25391" y="0"/>
            <a:ext cx="8438306" cy="6542468"/>
          </a:xfrm>
          <a:prstGeom prst="rect">
            <a:avLst/>
          </a:prstGeom>
        </p:spPr>
      </p:pic>
      <p:pic>
        <p:nvPicPr>
          <p:cNvPr id="3" name="Immagine 2"/>
          <p:cNvPicPr>
            <a:picLocks noChangeAspect="1"/>
          </p:cNvPicPr>
          <p:nvPr/>
        </p:nvPicPr>
        <p:blipFill>
          <a:blip r:embed="rId3"/>
          <a:stretch>
            <a:fillRect/>
          </a:stretch>
        </p:blipFill>
        <p:spPr>
          <a:xfrm>
            <a:off x="9477375" y="0"/>
            <a:ext cx="2714625" cy="4038600"/>
          </a:xfrm>
          <a:prstGeom prst="rect">
            <a:avLst/>
          </a:prstGeom>
        </p:spPr>
      </p:pic>
    </p:spTree>
    <p:extLst>
      <p:ext uri="{BB962C8B-B14F-4D97-AF65-F5344CB8AC3E}">
        <p14:creationId xmlns:p14="http://schemas.microsoft.com/office/powerpoint/2010/main" val="3445137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25262" y="0"/>
            <a:ext cx="9753600" cy="6858000"/>
          </a:xfrm>
          <a:prstGeom prst="rect">
            <a:avLst/>
          </a:prstGeom>
        </p:spPr>
      </p:pic>
    </p:spTree>
    <p:extLst>
      <p:ext uri="{BB962C8B-B14F-4D97-AF65-F5344CB8AC3E}">
        <p14:creationId xmlns:p14="http://schemas.microsoft.com/office/powerpoint/2010/main" val="1023186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402293" y="0"/>
            <a:ext cx="6838950" cy="4867275"/>
          </a:xfrm>
          <a:prstGeom prst="rect">
            <a:avLst/>
          </a:prstGeom>
        </p:spPr>
      </p:pic>
      <p:sp>
        <p:nvSpPr>
          <p:cNvPr id="3" name="Rettangolo 2"/>
          <p:cNvSpPr/>
          <p:nvPr/>
        </p:nvSpPr>
        <p:spPr>
          <a:xfrm>
            <a:off x="1219200" y="5159551"/>
            <a:ext cx="6096000" cy="1569660"/>
          </a:xfrm>
          <a:prstGeom prst="rect">
            <a:avLst/>
          </a:prstGeom>
        </p:spPr>
        <p:txBody>
          <a:bodyPr>
            <a:spAutoFit/>
          </a:bodyPr>
          <a:lstStyle/>
          <a:p>
            <a:pPr algn="just"/>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Liliana </a:t>
            </a:r>
            <a:r>
              <a:rPr lang="it-IT" sz="1200" dirty="0" err="1">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Segre</a:t>
            </a:r>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 (Milano, 10 settembre 1930) è un'attivista e politica italiana, superstite dell'Olocausto e testimone della Shoah italiana, dal 15 aprile 2021 presidente della Commissione straordinaria per il contrasto dei fenomeni di intolleranza, razzismo, antisemitismo e istigazione all’odio e alla violenza.</a:t>
            </a:r>
          </a:p>
          <a:p>
            <a:pPr algn="just"/>
            <a:endPar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algn="just"/>
            <a:r>
              <a:rPr lang="it-IT" sz="1200" dirty="0">
                <a:solidFill>
                  <a:schemeClr val="bg1">
                    <a:lumMod val="95000"/>
                    <a:lumOff val="5000"/>
                  </a:schemeClr>
                </a:solidFill>
                <a:latin typeface="Verdana" panose="020B0604030504040204" pitchFamily="34" charset="0"/>
                <a:ea typeface="Verdana" panose="020B0604030504040204" pitchFamily="34" charset="0"/>
                <a:cs typeface="Verdana" panose="020B0604030504040204" pitchFamily="34" charset="0"/>
              </a:rPr>
              <a:t>Il 19 gennaio 2018 è stata nominata senatrice a vita dal Presidente della Repubblica Sergio Mattarella «per avere illustrato la Patria con altissimi meriti nel campo sociale»</a:t>
            </a:r>
          </a:p>
        </p:txBody>
      </p:sp>
    </p:spTree>
    <p:extLst>
      <p:ext uri="{BB962C8B-B14F-4D97-AF65-F5344CB8AC3E}">
        <p14:creationId xmlns:p14="http://schemas.microsoft.com/office/powerpoint/2010/main" val="2294851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87812" y="1737137"/>
            <a:ext cx="6076950" cy="4562475"/>
          </a:xfrm>
          <a:prstGeom prst="rect">
            <a:avLst/>
          </a:prstGeom>
        </p:spPr>
      </p:pic>
      <p:pic>
        <p:nvPicPr>
          <p:cNvPr id="3" name="Immagine 2"/>
          <p:cNvPicPr>
            <a:picLocks noChangeAspect="1"/>
          </p:cNvPicPr>
          <p:nvPr/>
        </p:nvPicPr>
        <p:blipFill>
          <a:blip r:embed="rId3"/>
          <a:stretch>
            <a:fillRect/>
          </a:stretch>
        </p:blipFill>
        <p:spPr>
          <a:xfrm>
            <a:off x="7134896" y="0"/>
            <a:ext cx="4893534" cy="4327637"/>
          </a:xfrm>
          <a:prstGeom prst="rect">
            <a:avLst/>
          </a:prstGeom>
        </p:spPr>
      </p:pic>
    </p:spTree>
    <p:extLst>
      <p:ext uri="{BB962C8B-B14F-4D97-AF65-F5344CB8AC3E}">
        <p14:creationId xmlns:p14="http://schemas.microsoft.com/office/powerpoint/2010/main" val="8321451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1060</TotalTime>
  <Words>1657</Words>
  <Application>Microsoft Office PowerPoint</Application>
  <PresentationFormat>Widescreen</PresentationFormat>
  <Paragraphs>114</Paragraphs>
  <Slides>37</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37</vt:i4>
      </vt:variant>
    </vt:vector>
  </HeadingPairs>
  <TitlesOfParts>
    <vt:vector size="44" baseType="lpstr">
      <vt:lpstr>Arial</vt:lpstr>
      <vt:lpstr>Century Gothic</vt:lpstr>
      <vt:lpstr>Montserrat</vt:lpstr>
      <vt:lpstr>Times New Roman</vt:lpstr>
      <vt:lpstr>Verdana</vt:lpstr>
      <vt:lpstr>Wingdings 3</vt:lpstr>
      <vt:lpstr>Ione</vt:lpstr>
      <vt:lpstr>ISTITUTO COMPRENSIVO CAMPORA S.G.-AIELLO SCUOLA SECONDARIA PRIMO GRADO PLESSO CAMPORA A.S.2020/2021</vt:lpstr>
      <vt:lpstr>Presentazione standard di PowerPoint</vt:lpstr>
      <vt:lpstr>Il 25 aprile è la festa della Liberazione. Ma da che cosa? Perché facciamo festa? Perché questo è il giorno in cui i soldati nazisti e fascisti si ritirarono da Torino e Milano, anche se la guerra continuò ancora per un po′…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Manifesto per la Resistenza italiana di Guttuso celebra l’azione energica dei civili contro i nazisti e l’opposizione al regime fascista in Italia.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ISTITUTO COMPRENSIVO CAMPORA S.G.=AIELLO SCUOLA SECONDARIA PRIMO GRADO PLESSO CAMPORA A.S.2020/2021</dc:title>
  <dc:creator>Utente</dc:creator>
  <cp:lastModifiedBy>Utente</cp:lastModifiedBy>
  <cp:revision>87</cp:revision>
  <dcterms:created xsi:type="dcterms:W3CDTF">2021-04-24T13:50:33Z</dcterms:created>
  <dcterms:modified xsi:type="dcterms:W3CDTF">2021-04-26T09:19:13Z</dcterms:modified>
</cp:coreProperties>
</file>